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4"/>
  </p:notesMasterIdLst>
  <p:sldIdLst>
    <p:sldId id="472" r:id="rId3"/>
    <p:sldId id="473" r:id="rId4"/>
    <p:sldId id="474" r:id="rId5"/>
    <p:sldId id="475" r:id="rId6"/>
    <p:sldId id="476" r:id="rId7"/>
    <p:sldId id="477" r:id="rId8"/>
    <p:sldId id="478" r:id="rId9"/>
    <p:sldId id="479" r:id="rId10"/>
    <p:sldId id="480" r:id="rId11"/>
    <p:sldId id="481" r:id="rId12"/>
    <p:sldId id="482" r:id="rId13"/>
    <p:sldId id="358" r:id="rId14"/>
    <p:sldId id="386" r:id="rId15"/>
    <p:sldId id="392" r:id="rId16"/>
    <p:sldId id="359" r:id="rId17"/>
    <p:sldId id="361" r:id="rId18"/>
    <p:sldId id="387" r:id="rId19"/>
    <p:sldId id="388" r:id="rId20"/>
    <p:sldId id="382" r:id="rId21"/>
    <p:sldId id="390" r:id="rId22"/>
    <p:sldId id="389" r:id="rId23"/>
    <p:sldId id="362" r:id="rId24"/>
    <p:sldId id="369" r:id="rId25"/>
    <p:sldId id="370" r:id="rId26"/>
    <p:sldId id="372" r:id="rId27"/>
    <p:sldId id="373" r:id="rId28"/>
    <p:sldId id="374" r:id="rId29"/>
    <p:sldId id="375" r:id="rId30"/>
    <p:sldId id="376" r:id="rId31"/>
    <p:sldId id="395" r:id="rId32"/>
    <p:sldId id="377" r:id="rId33"/>
    <p:sldId id="378" r:id="rId35"/>
    <p:sldId id="380" r:id="rId36"/>
    <p:sldId id="396" r:id="rId37"/>
    <p:sldId id="379" r:id="rId38"/>
    <p:sldId id="397" r:id="rId39"/>
    <p:sldId id="393" r:id="rId40"/>
    <p:sldId id="437" r:id="rId41"/>
    <p:sldId id="438" r:id="rId42"/>
    <p:sldId id="381" r:id="rId43"/>
    <p:sldId id="384" r:id="rId44"/>
    <p:sldId id="398" r:id="rId45"/>
    <p:sldId id="385" r:id="rId46"/>
    <p:sldId id="402" r:id="rId47"/>
    <p:sldId id="403" r:id="rId48"/>
    <p:sldId id="404" r:id="rId49"/>
    <p:sldId id="406" r:id="rId50"/>
    <p:sldId id="401" r:id="rId51"/>
    <p:sldId id="408" r:id="rId52"/>
    <p:sldId id="407" r:id="rId53"/>
    <p:sldId id="409" r:id="rId54"/>
    <p:sldId id="410" r:id="rId55"/>
    <p:sldId id="411" r:id="rId56"/>
    <p:sldId id="414" r:id="rId57"/>
    <p:sldId id="417" r:id="rId58"/>
    <p:sldId id="418" r:id="rId59"/>
    <p:sldId id="419" r:id="rId60"/>
    <p:sldId id="415" r:id="rId61"/>
    <p:sldId id="420" r:id="rId62"/>
    <p:sldId id="421" r:id="rId63"/>
    <p:sldId id="416" r:id="rId64"/>
    <p:sldId id="423" r:id="rId65"/>
    <p:sldId id="424" r:id="rId66"/>
    <p:sldId id="426" r:id="rId67"/>
    <p:sldId id="427" r:id="rId68"/>
    <p:sldId id="428" r:id="rId69"/>
    <p:sldId id="429" r:id="rId70"/>
    <p:sldId id="436" r:id="rId71"/>
    <p:sldId id="430" r:id="rId72"/>
    <p:sldId id="431" r:id="rId73"/>
    <p:sldId id="432" r:id="rId74"/>
    <p:sldId id="434" r:id="rId7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2" autoAdjust="0"/>
    <p:restoredTop sz="94660"/>
  </p:normalViewPr>
  <p:slideViewPr>
    <p:cSldViewPr snapToGrid="0">
      <p:cViewPr varScale="1">
        <p:scale>
          <a:sx n="53" d="100"/>
          <a:sy n="53" d="100"/>
        </p:scale>
        <p:origin x="1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41" d="100"/>
          <a:sy n="41" d="100"/>
        </p:scale>
        <p:origin x="1794" y="5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8" Type="http://schemas.openxmlformats.org/officeDocument/2006/relationships/tableStyles" Target="tableStyles.xml"/><Relationship Id="rId77" Type="http://schemas.openxmlformats.org/officeDocument/2006/relationships/viewProps" Target="viewProps.xml"/><Relationship Id="rId76" Type="http://schemas.openxmlformats.org/officeDocument/2006/relationships/presProps" Target="presProps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5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4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3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notesMaster" Target="notesMasters/notesMaster1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2" y="1122365"/>
            <a:ext cx="6858010" cy="2387603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2" y="3602043"/>
            <a:ext cx="6858010" cy="1655764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85" y="365126"/>
            <a:ext cx="1971678" cy="5811846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365126"/>
            <a:ext cx="5800734" cy="5811846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matchingName="Title and body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/>
          <p:nvPr/>
        </p:nvSpPr>
        <p:spPr>
          <a:xfrm>
            <a:off x="0" y="6727600"/>
            <a:ext cx="9144000" cy="13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0" name="Shape 20"/>
          <p:cNvSpPr txBox="1"/>
          <p:nvPr>
            <p:ph type="title"/>
          </p:nvPr>
        </p:nvSpPr>
        <p:spPr>
          <a:xfrm>
            <a:off x="311700" y="593367"/>
            <a:ext cx="8520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" name="Shape 21"/>
          <p:cNvSpPr txBox="1"/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Shape 22"/>
          <p:cNvSpPr txBox="1"/>
          <p:nvPr>
            <p:ph type="sldNum" idx="12"/>
          </p:nvPr>
        </p:nvSpPr>
        <p:spPr>
          <a:xfrm>
            <a:off x="8472458" y="6217623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40"/>
            <a:ext cx="7886712" cy="2852741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70"/>
            <a:ext cx="7886712" cy="1500189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1" y="1825628"/>
            <a:ext cx="3886206" cy="435134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7" y="1825628"/>
            <a:ext cx="3886206" cy="435134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2" y="365126"/>
            <a:ext cx="7886712" cy="132556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5"/>
            <a:ext cx="3868346" cy="82391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9"/>
            <a:ext cx="3868346" cy="368459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7" y="1681165"/>
            <a:ext cx="3887397" cy="82391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7" y="2505079"/>
            <a:ext cx="3887397" cy="368459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2" y="457201"/>
            <a:ext cx="2949182" cy="160020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7" y="987426"/>
            <a:ext cx="4629157" cy="487363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2" y="2057403"/>
            <a:ext cx="2949182" cy="381159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2" y="457201"/>
            <a:ext cx="2949182" cy="160020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7" y="987426"/>
            <a:ext cx="4629157" cy="487363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2" y="2057403"/>
            <a:ext cx="2949182" cy="381159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1" y="365126"/>
            <a:ext cx="7886712" cy="13255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1" y="1825628"/>
            <a:ext cx="7886712" cy="43513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1" y="6356359"/>
            <a:ext cx="2057403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5" y="6356359"/>
            <a:ext cx="3086105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60" y="6356359"/>
            <a:ext cx="2057403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ial Black" panose="020B0A0402010202020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2.jpe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1.png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1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1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9.png"/><Relationship Id="rId2" Type="http://schemas.openxmlformats.org/officeDocument/2006/relationships/image" Target="../media/image27.png"/><Relationship Id="rId1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1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1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1.png"/><Relationship Id="rId1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2.png"/><Relationship Id="rId2" Type="http://schemas.openxmlformats.org/officeDocument/2006/relationships/image" Target="../media/image26.png"/><Relationship Id="rId1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2.png"/><Relationship Id="rId1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1" Type="http://schemas.openxmlformats.org/officeDocument/2006/relationships/image" Target="../media/image28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8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5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8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8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8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8.png"/><Relationship Id="rId1" Type="http://schemas.openxmlformats.org/officeDocument/2006/relationships/image" Target="../media/image37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9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0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1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1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1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1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1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1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1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1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2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2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3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4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1" Type="http://schemas.openxmlformats.org/officeDocument/2006/relationships/image" Target="../media/image4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6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6.png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2900" y="1470025"/>
            <a:ext cx="5111750" cy="2820670"/>
          </a:xfrm>
          <a:prstGeom prst="rect">
            <a:avLst/>
          </a:prstGeom>
        </p:spPr>
      </p:pic>
      <p:sp>
        <p:nvSpPr>
          <p:cNvPr id="2" name="Title 1"/>
          <p:cNvSpPr/>
          <p:nvPr>
            <p:ph type="title"/>
          </p:nvPr>
        </p:nvSpPr>
        <p:spPr>
          <a:xfrm>
            <a:off x="343154" y="395178"/>
            <a:ext cx="6390450" cy="572700"/>
          </a:xfrm>
        </p:spPr>
        <p:txBody>
          <a:bodyPr>
            <a:noAutofit/>
          </a:bodyPr>
          <a:p>
            <a:r>
              <a:rPr lang="x-none" altLang="en-US" sz="6000">
                <a:latin typeface="Arial" panose="020B0604020202020204" pitchFamily="34" charset="0"/>
              </a:rPr>
              <a:t>Conflict in science</a:t>
            </a:r>
            <a:endParaRPr lang="x-none" altLang="en-US" sz="6000">
              <a:latin typeface="Arial" panose="020B0604020202020204" pitchFamily="34" charset="0"/>
            </a:endParaRPr>
          </a:p>
        </p:txBody>
      </p:sp>
      <p:sp>
        <p:nvSpPr>
          <p:cNvPr id="3" name="Text Placeholder 2"/>
          <p:cNvSpPr/>
          <p:nvPr>
            <p:ph type="body" idx="1"/>
          </p:nvPr>
        </p:nvSpPr>
        <p:spPr>
          <a:xfrm>
            <a:off x="1652905" y="2958465"/>
            <a:ext cx="2982595" cy="799465"/>
          </a:xfrm>
        </p:spPr>
        <p:txBody>
          <a:bodyPr>
            <a:normAutofit/>
          </a:bodyPr>
          <a:p>
            <a:pPr marL="114300" indent="0">
              <a:buNone/>
            </a:pPr>
            <a:r>
              <a:rPr lang="x-none" altLang="en-US"/>
              <a:t>#ParsimonyGate</a:t>
            </a:r>
            <a:endParaRPr lang="x-none" altLang="en-US"/>
          </a:p>
        </p:txBody>
      </p:sp>
      <p:pic>
        <p:nvPicPr>
          <p:cNvPr id="4" name="Picture 3" descr="FelsensteinButton"/>
          <p:cNvPicPr>
            <a:picLocks noChangeAspect="1"/>
          </p:cNvPicPr>
          <p:nvPr/>
        </p:nvPicPr>
        <p:blipFill>
          <a:blip r:embed="rId2"/>
          <a:srcRect l="7793" t="11096" r="9773" b="12193"/>
          <a:stretch>
            <a:fillRect/>
          </a:stretch>
        </p:blipFill>
        <p:spPr>
          <a:xfrm>
            <a:off x="5758021" y="1715294"/>
            <a:ext cx="3066098" cy="3086576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694498" y="1021080"/>
            <a:ext cx="5629275" cy="4871085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/>
        </p:nvSpPr>
        <p:spPr>
          <a:xfrm>
            <a:off x="1141096" y="850107"/>
            <a:ext cx="5915034" cy="994174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r>
              <a:rPr lang="x-none" altLang="en-US" sz="2100"/>
              <a:t>Branch and bound</a:t>
            </a:r>
            <a:endParaRPr lang="x-none" altLang="en-US" sz="2100"/>
          </a:p>
        </p:txBody>
      </p:sp>
    </p:spTree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x-none" altLang="en-US"/>
              <a:t>Software: PAUP*, TNT, Mesquite, others...</a:t>
            </a:r>
            <a:endParaRPr lang="x-none" altLang="en-US"/>
          </a:p>
        </p:txBody>
      </p:sp>
    </p:spTree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x-none" altLang="en-US"/>
              <a:t>Felsenstein &amp; the birth of statistical phylogenetics</a:t>
            </a:r>
            <a:endParaRPr lang="x-none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-14605" y="521970"/>
            <a:ext cx="9170035" cy="58039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1" y="757556"/>
            <a:ext cx="7886712" cy="1325565"/>
          </a:xfrm>
        </p:spPr>
        <p:txBody>
          <a:bodyPr>
            <a:noAutofit/>
          </a:bodyPr>
          <a:p>
            <a:r>
              <a:rPr lang="x-none" altLang="en-US" sz="3200"/>
              <a:t>Full disclaimer: I'm borrowing some of this material from Paul Lewis (Uconn)</a:t>
            </a:r>
            <a:br>
              <a:rPr lang="x-none" altLang="en-US" sz="3200"/>
            </a:br>
            <a:r>
              <a:rPr lang="x-none" altLang="en-US" sz="3200"/>
              <a:t>(Check out his teaching materials!) </a:t>
            </a:r>
            <a:endParaRPr lang="x-none" altLang="en-US" sz="3200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626485" y="2295525"/>
            <a:ext cx="4991735" cy="433705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4521" y="216536"/>
            <a:ext cx="7886712" cy="1325565"/>
          </a:xfrm>
        </p:spPr>
        <p:txBody>
          <a:bodyPr/>
          <a:p>
            <a:r>
              <a:rPr lang="x-none" altLang="en-US"/>
              <a:t>Why do we need statistics? </a:t>
            </a:r>
            <a:endParaRPr lang="x-none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7700" y="1436370"/>
            <a:ext cx="7955915" cy="49911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x-none" altLang="en-US"/>
              <a:t>If two sequences are unrelated, what % of bases </a:t>
            </a:r>
            <a:r>
              <a:rPr lang="" altLang="x-none"/>
              <a:t>(aligned sites)</a:t>
            </a:r>
            <a:r>
              <a:rPr lang="x-none" altLang="en-US"/>
              <a:t> do you expect to be identical? </a:t>
            </a:r>
            <a:endParaRPr lang="x-none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3091" y="2159003"/>
            <a:ext cx="7886712" cy="4351344"/>
          </a:xfrm>
        </p:spPr>
        <p:txBody>
          <a:bodyPr/>
          <a:p>
            <a:pPr marL="0" indent="0">
              <a:buNone/>
            </a:pPr>
            <a:r>
              <a:rPr lang="x-none" altLang="en-US" sz="4000"/>
              <a:t>A. 50%</a:t>
            </a:r>
            <a:endParaRPr lang="x-none" altLang="en-US" sz="4000"/>
          </a:p>
          <a:p>
            <a:pPr marL="0" indent="0">
              <a:buNone/>
            </a:pPr>
            <a:r>
              <a:rPr lang="x-none" altLang="en-US" sz="4000"/>
              <a:t>B. 25%</a:t>
            </a:r>
            <a:endParaRPr lang="x-none" altLang="en-US" sz="4000"/>
          </a:p>
          <a:p>
            <a:pPr marL="0" indent="0">
              <a:buNone/>
            </a:pPr>
            <a:r>
              <a:rPr lang="x-none" altLang="en-US" sz="4000"/>
              <a:t>C. 0%</a:t>
            </a:r>
            <a:endParaRPr lang="x-none" altLang="en-US" sz="4000"/>
          </a:p>
          <a:p>
            <a:pPr marL="0" indent="0">
              <a:buNone/>
            </a:pPr>
            <a:r>
              <a:rPr lang="x-none" altLang="en-US" sz="4000"/>
              <a:t>D. I need more information</a:t>
            </a:r>
            <a:endParaRPr lang="x-none" altLang="en-US" sz="40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15" y="317500"/>
            <a:ext cx="3191510" cy="1325880"/>
          </a:xfrm>
        </p:spPr>
        <p:txBody>
          <a:bodyPr/>
          <a:p>
            <a:pPr algn="ctr"/>
            <a:r>
              <a:rPr lang="x-none" altLang="en-US" sz="3200"/>
              <a:t>"Long-branch attraction"</a:t>
            </a:r>
            <a:endParaRPr lang="x-none" altLang="en-US" sz="3200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188335" y="90170"/>
            <a:ext cx="5862320" cy="315404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85" y="1506220"/>
            <a:ext cx="3536950" cy="211963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0815" y="5033010"/>
            <a:ext cx="4968875" cy="838835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 rot="2760000">
            <a:off x="2826385" y="3419475"/>
            <a:ext cx="2623820" cy="8096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" y="3925570"/>
            <a:ext cx="3338195" cy="2792730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 rot="10800000">
            <a:off x="3065145" y="4937125"/>
            <a:ext cx="797560" cy="863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9271" y="589916"/>
            <a:ext cx="7886712" cy="1325565"/>
          </a:xfrm>
        </p:spPr>
        <p:txBody>
          <a:bodyPr>
            <a:noAutofit/>
          </a:bodyPr>
          <a:p>
            <a:r>
              <a:rPr lang="x-none" altLang="en-US" sz="8000"/>
              <a:t>P(            |         )</a:t>
            </a:r>
            <a:endParaRPr lang="x-none" altLang="en-US" sz="8000"/>
          </a:p>
        </p:txBody>
      </p:sp>
      <p:pic>
        <p:nvPicPr>
          <p:cNvPr id="6" name="Content Placeholder 5"/>
          <p:cNvPicPr>
            <a:picLocks noChangeAspect="1"/>
          </p:cNvPicPr>
          <p:nvPr>
            <p:ph idx="1"/>
          </p:nvPr>
        </p:nvPicPr>
        <p:blipFill>
          <a:blip r:embed="rId1"/>
          <a:srcRect l="19712"/>
          <a:stretch>
            <a:fillRect/>
          </a:stretch>
        </p:blipFill>
        <p:spPr>
          <a:xfrm>
            <a:off x="1570355" y="891540"/>
            <a:ext cx="3437255" cy="7226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3675" y="582295"/>
            <a:ext cx="2536825" cy="152019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/>
        </p:nvSpPr>
        <p:spPr>
          <a:xfrm>
            <a:off x="648336" y="3467101"/>
            <a:ext cx="7886712" cy="13255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r>
              <a:rPr lang="x-none" altLang="en-US" sz="8000"/>
              <a:t>P(            |         )</a:t>
            </a:r>
            <a:endParaRPr lang="x-none" altLang="en-US" sz="8000"/>
          </a:p>
        </p:txBody>
      </p:sp>
      <p:pic>
        <p:nvPicPr>
          <p:cNvPr id="8" name="Content Placeholder 5"/>
          <p:cNvPicPr>
            <a:picLocks noChangeAspect="1"/>
          </p:cNvPicPr>
          <p:nvPr/>
        </p:nvPicPr>
        <p:blipFill>
          <a:blip r:embed="rId1"/>
          <a:srcRect l="19712"/>
          <a:stretch>
            <a:fillRect/>
          </a:stretch>
        </p:blipFill>
        <p:spPr>
          <a:xfrm>
            <a:off x="1709420" y="3768725"/>
            <a:ext cx="3437255" cy="72263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8460" y="3286760"/>
            <a:ext cx="2259965" cy="18910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1" y="616586"/>
            <a:ext cx="7886712" cy="1325565"/>
          </a:xfrm>
        </p:spPr>
        <p:txBody>
          <a:bodyPr>
            <a:noAutofit/>
          </a:bodyPr>
          <a:p>
            <a:pPr algn="ctr"/>
            <a:r>
              <a:rPr lang="x-none" altLang="en-US" sz="6000"/>
              <a:t>How do we treat trees probabilistically? </a:t>
            </a:r>
            <a:endParaRPr lang="x-none" altLang="en-US" sz="600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82570" y="2978150"/>
            <a:ext cx="553085" cy="58801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6915" y="3002915"/>
            <a:ext cx="581025" cy="5175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4315" y="3004820"/>
            <a:ext cx="708660" cy="53848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8835" y="2962275"/>
            <a:ext cx="737235" cy="609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15585" y="2999105"/>
            <a:ext cx="737235" cy="59563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56605" y="2972435"/>
            <a:ext cx="751205" cy="673100"/>
          </a:xfrm>
          <a:prstGeom prst="rect">
            <a:avLst/>
          </a:prstGeom>
        </p:spPr>
      </p:pic>
      <p:sp>
        <p:nvSpPr>
          <p:cNvPr id="8" name="Left Brace 7"/>
          <p:cNvSpPr/>
          <p:nvPr/>
        </p:nvSpPr>
        <p:spPr>
          <a:xfrm rot="16140000">
            <a:off x="3171190" y="3161030"/>
            <a:ext cx="173990" cy="952500"/>
          </a:xfrm>
          <a:prstGeom prst="leftBrace">
            <a:avLst>
              <a:gd name="adj1" fmla="val 8333"/>
              <a:gd name="adj2" fmla="val 49979"/>
            </a:avLst>
          </a:prstGeom>
          <a:ln w="603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9" name="Left Brace 8"/>
          <p:cNvSpPr/>
          <p:nvPr/>
        </p:nvSpPr>
        <p:spPr>
          <a:xfrm rot="16140000">
            <a:off x="5257165" y="2496185"/>
            <a:ext cx="173990" cy="2298065"/>
          </a:xfrm>
          <a:prstGeom prst="leftBrace">
            <a:avLst>
              <a:gd name="adj1" fmla="val 8333"/>
              <a:gd name="adj2" fmla="val 49979"/>
            </a:avLst>
          </a:prstGeom>
          <a:ln w="603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0" name="Text Box 9"/>
          <p:cNvSpPr txBox="1"/>
          <p:nvPr/>
        </p:nvSpPr>
        <p:spPr>
          <a:xfrm>
            <a:off x="2324100" y="3976370"/>
            <a:ext cx="1839595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x-none" altLang="en-US">
                <a:latin typeface="Arial" panose="020B0604020202020204" pitchFamily="34" charset="0"/>
              </a:rPr>
              <a:t>If these come up, change state</a:t>
            </a:r>
            <a:endParaRPr lang="x-none" altLang="en-US">
              <a:latin typeface="Arial" panose="020B0604020202020204" pitchFamily="34" charset="0"/>
            </a:endParaRPr>
          </a:p>
        </p:txBody>
      </p:sp>
      <p:sp>
        <p:nvSpPr>
          <p:cNvPr id="11" name="Text Box 10"/>
          <p:cNvSpPr txBox="1"/>
          <p:nvPr/>
        </p:nvSpPr>
        <p:spPr>
          <a:xfrm>
            <a:off x="4445635" y="3972560"/>
            <a:ext cx="1839595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x-none" altLang="en-US">
                <a:latin typeface="Arial" panose="020B0604020202020204" pitchFamily="34" charset="0"/>
              </a:rPr>
              <a:t>If these come up, stay the same</a:t>
            </a:r>
            <a:endParaRPr lang="x-none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3030" y="909955"/>
            <a:ext cx="8917940" cy="464185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266825" y="1450975"/>
            <a:ext cx="6386830" cy="435165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685925" y="3161030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x-none" altLang="en-US">
              <a:solidFill>
                <a:schemeClr val="tx1"/>
              </a:solidFill>
              <a:latin typeface="Arial Black" panose="020B0A0402010202020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925445" y="2383155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x-none" altLang="en-US">
              <a:solidFill>
                <a:schemeClr val="tx1"/>
              </a:solidFill>
              <a:latin typeface="Arial Black" panose="020B0A0402010202020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920365" y="3966210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solidFill>
                <a:schemeClr val="tx1"/>
              </a:solidFill>
              <a:latin typeface="Arial Black" panose="020B0A0402010202020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146550" y="3430270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solidFill>
                <a:schemeClr val="tx1"/>
              </a:solidFill>
              <a:latin typeface="Arial Black" panose="020B0A0402010202020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158615" y="2388870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solidFill>
                <a:schemeClr val="tx1"/>
              </a:solidFill>
              <a:latin typeface="Arial Black" panose="020B0A0402010202020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157980" y="4490720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solidFill>
                <a:schemeClr val="tx1"/>
              </a:solidFill>
              <a:latin typeface="Arial Black" panose="020B0A0402010202020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372735" y="4847590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solidFill>
                <a:schemeClr val="tx1"/>
              </a:solidFill>
              <a:latin typeface="Arial Black" panose="020B0A0402010202020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396230" y="4127500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solidFill>
                <a:schemeClr val="tx1"/>
              </a:solidFill>
              <a:latin typeface="Arial Black" panose="020B0A0402010202020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403215" y="3448685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solidFill>
                <a:schemeClr val="tx1"/>
              </a:solidFill>
              <a:latin typeface="Arial Black" panose="020B0A0402010202020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390515" y="2746375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solidFill>
                <a:schemeClr val="tx1"/>
              </a:solidFill>
              <a:latin typeface="Arial Black" panose="020B0A0402010202020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396865" y="2038350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solidFill>
                <a:schemeClr val="tx1"/>
              </a:solidFill>
              <a:latin typeface="Arial Black" panose="020B0A04020102020204" charset="0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266825" y="1450975"/>
            <a:ext cx="6386830" cy="435165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685925" y="3161030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x-none" altLang="en-US">
                <a:solidFill>
                  <a:schemeClr val="tx1"/>
                </a:solidFill>
                <a:latin typeface="Arial Black" panose="020B0A04020102020204" charset="0"/>
              </a:rPr>
              <a:t>0</a:t>
            </a:r>
            <a:endParaRPr lang="x-none" altLang="en-US">
              <a:solidFill>
                <a:schemeClr val="tx1"/>
              </a:solidFill>
              <a:latin typeface="Arial Black" panose="020B0A0402010202020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925445" y="2383155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x-none" altLang="en-US">
              <a:solidFill>
                <a:schemeClr val="tx1"/>
              </a:solidFill>
              <a:latin typeface="Arial Black" panose="020B0A0402010202020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920365" y="3966210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solidFill>
                <a:schemeClr val="tx1"/>
              </a:solidFill>
              <a:latin typeface="Arial Black" panose="020B0A0402010202020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146550" y="3430270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solidFill>
                <a:schemeClr val="tx1"/>
              </a:solidFill>
              <a:latin typeface="Arial Black" panose="020B0A0402010202020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158615" y="2388870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solidFill>
                <a:schemeClr val="tx1"/>
              </a:solidFill>
              <a:latin typeface="Arial Black" panose="020B0A0402010202020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157980" y="4490720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solidFill>
                <a:schemeClr val="tx1"/>
              </a:solidFill>
              <a:latin typeface="Arial Black" panose="020B0A0402010202020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372735" y="4847590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solidFill>
                <a:schemeClr val="tx1"/>
              </a:solidFill>
              <a:latin typeface="Arial Black" panose="020B0A0402010202020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396230" y="4127500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solidFill>
                <a:schemeClr val="tx1"/>
              </a:solidFill>
              <a:latin typeface="Arial Black" panose="020B0A0402010202020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403215" y="3448685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solidFill>
                <a:schemeClr val="tx1"/>
              </a:solidFill>
              <a:latin typeface="Arial Black" panose="020B0A0402010202020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390515" y="2746375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solidFill>
                <a:schemeClr val="tx1"/>
              </a:solidFill>
              <a:latin typeface="Arial Black" panose="020B0A0402010202020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396865" y="2038350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solidFill>
                <a:schemeClr val="tx1"/>
              </a:solidFill>
              <a:latin typeface="Arial Black" panose="020B0A04020102020204" charset="0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266825" y="1450975"/>
            <a:ext cx="6386830" cy="435165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685925" y="3161030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x-none" altLang="en-US">
                <a:solidFill>
                  <a:schemeClr val="tx1"/>
                </a:solidFill>
                <a:latin typeface="Arial Black" panose="020B0A04020102020204" charset="0"/>
              </a:rPr>
              <a:t>0</a:t>
            </a:r>
            <a:endParaRPr lang="x-none" altLang="en-US">
              <a:solidFill>
                <a:schemeClr val="tx1"/>
              </a:solidFill>
              <a:latin typeface="Arial Black" panose="020B0A0402010202020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925445" y="2383155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x-none" altLang="en-US">
                <a:solidFill>
                  <a:schemeClr val="tx1"/>
                </a:solidFill>
                <a:latin typeface="Arial Black" panose="020B0A04020102020204" charset="0"/>
              </a:rPr>
              <a:t>0</a:t>
            </a:r>
            <a:endParaRPr lang="x-none" altLang="en-US">
              <a:solidFill>
                <a:schemeClr val="tx1"/>
              </a:solidFill>
              <a:latin typeface="Arial Black" panose="020B0A0402010202020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920365" y="3966210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solidFill>
                <a:schemeClr val="tx1"/>
              </a:solidFill>
              <a:latin typeface="Arial Black" panose="020B0A0402010202020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146550" y="3430270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solidFill>
                <a:schemeClr val="tx1"/>
              </a:solidFill>
              <a:latin typeface="Arial Black" panose="020B0A0402010202020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158615" y="2388870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solidFill>
                <a:schemeClr val="tx1"/>
              </a:solidFill>
              <a:latin typeface="Arial Black" panose="020B0A0402010202020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157980" y="4490720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solidFill>
                <a:schemeClr val="tx1"/>
              </a:solidFill>
              <a:latin typeface="Arial Black" panose="020B0A0402010202020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372735" y="4847590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solidFill>
                <a:schemeClr val="tx1"/>
              </a:solidFill>
              <a:latin typeface="Arial Black" panose="020B0A0402010202020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396230" y="4127500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solidFill>
                <a:schemeClr val="tx1"/>
              </a:solidFill>
              <a:latin typeface="Arial Black" panose="020B0A0402010202020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403215" y="3448685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solidFill>
                <a:schemeClr val="tx1"/>
              </a:solidFill>
              <a:latin typeface="Arial Black" panose="020B0A0402010202020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390515" y="2746375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solidFill>
                <a:schemeClr val="tx1"/>
              </a:solidFill>
              <a:latin typeface="Arial Black" panose="020B0A0402010202020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396865" y="2038350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solidFill>
                <a:schemeClr val="tx1"/>
              </a:solidFill>
              <a:latin typeface="Arial Black" panose="020B0A04020102020204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8820" y="1665605"/>
            <a:ext cx="737235" cy="6096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266825" y="1450975"/>
            <a:ext cx="6386830" cy="435165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685925" y="3161030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x-none" altLang="en-US">
                <a:solidFill>
                  <a:schemeClr val="tx1"/>
                </a:solidFill>
                <a:latin typeface="Arial Black" panose="020B0A04020102020204" charset="0"/>
              </a:rPr>
              <a:t>0</a:t>
            </a:r>
            <a:endParaRPr lang="x-none" altLang="en-US">
              <a:solidFill>
                <a:schemeClr val="tx1"/>
              </a:solidFill>
              <a:latin typeface="Arial Black" panose="020B0A0402010202020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925445" y="2383155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x-none" altLang="en-US">
                <a:solidFill>
                  <a:schemeClr val="tx1"/>
                </a:solidFill>
                <a:latin typeface="Arial Black" panose="020B0A04020102020204" charset="0"/>
              </a:rPr>
              <a:t>0</a:t>
            </a:r>
            <a:endParaRPr lang="x-none" altLang="en-US">
              <a:solidFill>
                <a:schemeClr val="tx1"/>
              </a:solidFill>
              <a:latin typeface="Arial Black" panose="020B0A0402010202020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920365" y="3966210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solidFill>
                <a:schemeClr val="tx1"/>
              </a:solidFill>
              <a:latin typeface="Arial Black" panose="020B0A0402010202020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146550" y="3430270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solidFill>
                <a:schemeClr val="tx1"/>
              </a:solidFill>
              <a:latin typeface="Arial Black" panose="020B0A0402010202020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158615" y="2388870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x-none" altLang="en-US">
                <a:solidFill>
                  <a:schemeClr val="tx1"/>
                </a:solidFill>
                <a:latin typeface="Arial Black" panose="020B0A04020102020204" charset="0"/>
              </a:rPr>
              <a:t>0</a:t>
            </a:r>
            <a:endParaRPr lang="x-none" altLang="en-US">
              <a:solidFill>
                <a:schemeClr val="tx1"/>
              </a:solidFill>
              <a:latin typeface="Arial Black" panose="020B0A0402010202020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157980" y="4490720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solidFill>
                <a:schemeClr val="tx1"/>
              </a:solidFill>
              <a:latin typeface="Arial Black" panose="020B0A0402010202020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372735" y="4847590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solidFill>
                <a:schemeClr val="tx1"/>
              </a:solidFill>
              <a:latin typeface="Arial Black" panose="020B0A0402010202020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396230" y="4127500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solidFill>
                <a:schemeClr val="tx1"/>
              </a:solidFill>
              <a:latin typeface="Arial Black" panose="020B0A0402010202020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403215" y="3448685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solidFill>
                <a:schemeClr val="tx1"/>
              </a:solidFill>
              <a:latin typeface="Arial Black" panose="020B0A0402010202020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390515" y="2746375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solidFill>
                <a:schemeClr val="tx1"/>
              </a:solidFill>
              <a:latin typeface="Arial Black" panose="020B0A0402010202020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396865" y="2038350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solidFill>
                <a:schemeClr val="tx1"/>
              </a:solidFill>
              <a:latin typeface="Arial Black" panose="020B0A0402010202020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2950" y="1802765"/>
            <a:ext cx="708660" cy="53848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266825" y="1450975"/>
            <a:ext cx="6386830" cy="435165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685925" y="3161030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x-none" altLang="en-US">
                <a:solidFill>
                  <a:schemeClr val="tx1"/>
                </a:solidFill>
                <a:latin typeface="Arial Black" panose="020B0A04020102020204" charset="0"/>
              </a:rPr>
              <a:t>0</a:t>
            </a:r>
            <a:endParaRPr lang="x-none" altLang="en-US">
              <a:solidFill>
                <a:schemeClr val="tx1"/>
              </a:solidFill>
              <a:latin typeface="Arial Black" panose="020B0A0402010202020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925445" y="2383155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x-none" altLang="en-US">
                <a:solidFill>
                  <a:schemeClr val="tx1"/>
                </a:solidFill>
                <a:latin typeface="Arial Black" panose="020B0A04020102020204" charset="0"/>
              </a:rPr>
              <a:t>0</a:t>
            </a:r>
            <a:endParaRPr lang="x-none" altLang="en-US">
              <a:solidFill>
                <a:schemeClr val="tx1"/>
              </a:solidFill>
              <a:latin typeface="Arial Black" panose="020B0A0402010202020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920365" y="3966210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solidFill>
                <a:schemeClr val="tx1"/>
              </a:solidFill>
              <a:latin typeface="Arial Black" panose="020B0A0402010202020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146550" y="3430270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solidFill>
                <a:schemeClr val="tx1"/>
              </a:solidFill>
              <a:latin typeface="Arial Black" panose="020B0A0402010202020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158615" y="2388870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x-none" altLang="en-US">
                <a:solidFill>
                  <a:schemeClr val="tx1"/>
                </a:solidFill>
                <a:latin typeface="Arial Black" panose="020B0A04020102020204" charset="0"/>
              </a:rPr>
              <a:t>0</a:t>
            </a:r>
            <a:endParaRPr lang="x-none" altLang="en-US">
              <a:solidFill>
                <a:schemeClr val="tx1"/>
              </a:solidFill>
              <a:latin typeface="Arial Black" panose="020B0A0402010202020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157980" y="4490720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solidFill>
                <a:schemeClr val="tx1"/>
              </a:solidFill>
              <a:latin typeface="Arial Black" panose="020B0A0402010202020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372735" y="4847590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solidFill>
                <a:schemeClr val="tx1"/>
              </a:solidFill>
              <a:latin typeface="Arial Black" panose="020B0A0402010202020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396230" y="4127500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solidFill>
                <a:schemeClr val="tx1"/>
              </a:solidFill>
              <a:latin typeface="Arial Black" panose="020B0A0402010202020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403215" y="3448685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solidFill>
                <a:schemeClr val="tx1"/>
              </a:solidFill>
              <a:latin typeface="Arial Black" panose="020B0A0402010202020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390515" y="2746375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x-none" altLang="en-US">
                <a:solidFill>
                  <a:schemeClr val="tx1"/>
                </a:solidFill>
                <a:latin typeface="Arial Black" panose="020B0A04020102020204" charset="0"/>
              </a:rPr>
              <a:t>0</a:t>
            </a:r>
            <a:endParaRPr lang="x-none" altLang="en-US">
              <a:solidFill>
                <a:schemeClr val="tx1"/>
              </a:solidFill>
              <a:latin typeface="Arial Black" panose="020B0A0402010202020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396865" y="2038350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x-none" altLang="en-US">
                <a:solidFill>
                  <a:schemeClr val="tx1"/>
                </a:solidFill>
                <a:latin typeface="Arial Black" panose="020B0A04020102020204" charset="0"/>
              </a:rPr>
              <a:t>0</a:t>
            </a:r>
            <a:endParaRPr lang="x-none" altLang="en-US">
              <a:solidFill>
                <a:schemeClr val="tx1"/>
              </a:solidFill>
              <a:latin typeface="Arial Black" panose="020B0A0402010202020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3895" y="1365885"/>
            <a:ext cx="751205" cy="6731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8810" y="2912110"/>
            <a:ext cx="715645" cy="60261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266825" y="1450975"/>
            <a:ext cx="6386830" cy="435165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685925" y="3161030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x-none" altLang="en-US">
                <a:solidFill>
                  <a:schemeClr val="tx1"/>
                </a:solidFill>
                <a:latin typeface="Arial Black" panose="020B0A04020102020204" charset="0"/>
              </a:rPr>
              <a:t>0</a:t>
            </a:r>
            <a:endParaRPr lang="x-none" altLang="en-US">
              <a:solidFill>
                <a:schemeClr val="tx1"/>
              </a:solidFill>
              <a:latin typeface="Arial Black" panose="020B0A0402010202020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925445" y="2383155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x-none" altLang="en-US">
                <a:solidFill>
                  <a:schemeClr val="tx1"/>
                </a:solidFill>
                <a:latin typeface="Arial Black" panose="020B0A04020102020204" charset="0"/>
              </a:rPr>
              <a:t>0</a:t>
            </a:r>
            <a:endParaRPr lang="x-none" altLang="en-US">
              <a:solidFill>
                <a:schemeClr val="tx1"/>
              </a:solidFill>
              <a:latin typeface="Arial Black" panose="020B0A0402010202020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920365" y="3966210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x-none" altLang="en-US">
                <a:solidFill>
                  <a:schemeClr val="tx1"/>
                </a:solidFill>
                <a:latin typeface="Arial Black" panose="020B0A04020102020204" charset="0"/>
              </a:rPr>
              <a:t>0</a:t>
            </a:r>
            <a:endParaRPr lang="x-none" altLang="en-US">
              <a:solidFill>
                <a:schemeClr val="tx1"/>
              </a:solidFill>
              <a:latin typeface="Arial Black" panose="020B0A0402010202020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146550" y="3430270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solidFill>
                <a:schemeClr val="tx1"/>
              </a:solidFill>
              <a:latin typeface="Arial Black" panose="020B0A0402010202020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158615" y="2388870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x-none" altLang="en-US">
                <a:solidFill>
                  <a:schemeClr val="tx1"/>
                </a:solidFill>
                <a:latin typeface="Arial Black" panose="020B0A04020102020204" charset="0"/>
              </a:rPr>
              <a:t>0</a:t>
            </a:r>
            <a:endParaRPr lang="x-none" altLang="en-US">
              <a:solidFill>
                <a:schemeClr val="tx1"/>
              </a:solidFill>
              <a:latin typeface="Arial Black" panose="020B0A0402010202020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157980" y="4490720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solidFill>
                <a:schemeClr val="tx1"/>
              </a:solidFill>
              <a:latin typeface="Arial Black" panose="020B0A0402010202020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372735" y="4847590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solidFill>
                <a:schemeClr val="tx1"/>
              </a:solidFill>
              <a:latin typeface="Arial Black" panose="020B0A0402010202020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396230" y="4127500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solidFill>
                <a:schemeClr val="tx1"/>
              </a:solidFill>
              <a:latin typeface="Arial Black" panose="020B0A0402010202020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403215" y="3448685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solidFill>
                <a:schemeClr val="tx1"/>
              </a:solidFill>
              <a:latin typeface="Arial Black" panose="020B0A0402010202020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390515" y="2746375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x-none" altLang="en-US">
                <a:solidFill>
                  <a:schemeClr val="tx1"/>
                </a:solidFill>
                <a:latin typeface="Arial Black" panose="020B0A04020102020204" charset="0"/>
              </a:rPr>
              <a:t>0</a:t>
            </a:r>
            <a:endParaRPr lang="x-none" altLang="en-US">
              <a:solidFill>
                <a:schemeClr val="tx1"/>
              </a:solidFill>
              <a:latin typeface="Arial Black" panose="020B0A0402010202020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396865" y="2038350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x-none" altLang="en-US">
                <a:solidFill>
                  <a:schemeClr val="tx1"/>
                </a:solidFill>
                <a:latin typeface="Arial Black" panose="020B0A04020102020204" charset="0"/>
              </a:rPr>
              <a:t>0</a:t>
            </a:r>
            <a:endParaRPr lang="x-none" altLang="en-US">
              <a:solidFill>
                <a:schemeClr val="tx1"/>
              </a:solidFill>
              <a:latin typeface="Arial Black" panose="020B0A0402010202020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8185" y="4589145"/>
            <a:ext cx="772795" cy="59563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66825" y="1450975"/>
            <a:ext cx="6386830" cy="435165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685925" y="3161030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x-none" altLang="en-US">
                <a:solidFill>
                  <a:schemeClr val="tx1"/>
                </a:solidFill>
                <a:latin typeface="Arial Black" panose="020B0A04020102020204" charset="0"/>
              </a:rPr>
              <a:t>0</a:t>
            </a:r>
            <a:endParaRPr lang="x-none" altLang="en-US">
              <a:solidFill>
                <a:schemeClr val="tx1"/>
              </a:solidFill>
              <a:latin typeface="Arial Black" panose="020B0A0402010202020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925445" y="2383155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x-none" altLang="en-US">
                <a:solidFill>
                  <a:schemeClr val="tx1"/>
                </a:solidFill>
                <a:latin typeface="Arial Black" panose="020B0A04020102020204" charset="0"/>
              </a:rPr>
              <a:t>0</a:t>
            </a:r>
            <a:endParaRPr lang="x-none" altLang="en-US">
              <a:solidFill>
                <a:schemeClr val="tx1"/>
              </a:solidFill>
              <a:latin typeface="Arial Black" panose="020B0A0402010202020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920365" y="3966210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x-none" altLang="en-US">
                <a:solidFill>
                  <a:schemeClr val="tx1"/>
                </a:solidFill>
                <a:latin typeface="Arial Black" panose="020B0A04020102020204" charset="0"/>
              </a:rPr>
              <a:t>0</a:t>
            </a:r>
            <a:endParaRPr lang="x-none" altLang="en-US">
              <a:solidFill>
                <a:schemeClr val="tx1"/>
              </a:solidFill>
              <a:latin typeface="Arial Black" panose="020B0A0402010202020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146550" y="3430270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solidFill>
                <a:schemeClr val="tx1"/>
              </a:solidFill>
              <a:latin typeface="Arial Black" panose="020B0A0402010202020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158615" y="2388870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x-none" altLang="en-US">
                <a:solidFill>
                  <a:schemeClr val="tx1"/>
                </a:solidFill>
                <a:latin typeface="Arial Black" panose="020B0A04020102020204" charset="0"/>
              </a:rPr>
              <a:t>0</a:t>
            </a:r>
            <a:endParaRPr lang="x-none" altLang="en-US">
              <a:solidFill>
                <a:schemeClr val="tx1"/>
              </a:solidFill>
              <a:latin typeface="Arial Black" panose="020B0A0402010202020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157980" y="4490720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x-none" altLang="en-US">
                <a:solidFill>
                  <a:schemeClr val="tx1"/>
                </a:solidFill>
                <a:latin typeface="Arial Black" panose="020B0A04020102020204" charset="0"/>
              </a:rPr>
              <a:t>1</a:t>
            </a:r>
            <a:endParaRPr lang="x-none" altLang="en-US">
              <a:solidFill>
                <a:schemeClr val="tx1"/>
              </a:solidFill>
              <a:latin typeface="Arial Black" panose="020B0A0402010202020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372735" y="4847590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solidFill>
                <a:schemeClr val="tx1"/>
              </a:solidFill>
              <a:latin typeface="Arial Black" panose="020B0A0402010202020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396230" y="4127500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solidFill>
                <a:schemeClr val="tx1"/>
              </a:solidFill>
              <a:latin typeface="Arial Black" panose="020B0A0402010202020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403215" y="3448685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solidFill>
                <a:schemeClr val="tx1"/>
              </a:solidFill>
              <a:latin typeface="Arial Black" panose="020B0A0402010202020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390515" y="2746375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x-none" altLang="en-US">
                <a:solidFill>
                  <a:schemeClr val="tx1"/>
                </a:solidFill>
                <a:latin typeface="Arial Black" panose="020B0A04020102020204" charset="0"/>
              </a:rPr>
              <a:t>0</a:t>
            </a:r>
            <a:endParaRPr lang="x-none" altLang="en-US">
              <a:solidFill>
                <a:schemeClr val="tx1"/>
              </a:solidFill>
              <a:latin typeface="Arial Black" panose="020B0A0402010202020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396865" y="2038350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x-none" altLang="en-US">
                <a:solidFill>
                  <a:schemeClr val="tx1"/>
                </a:solidFill>
                <a:latin typeface="Arial Black" panose="020B0A04020102020204" charset="0"/>
              </a:rPr>
              <a:t>0</a:t>
            </a:r>
            <a:endParaRPr lang="x-none" altLang="en-US">
              <a:solidFill>
                <a:schemeClr val="tx1"/>
              </a:solidFill>
              <a:latin typeface="Arial Black" panose="020B0A04020102020204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4705" y="4742180"/>
            <a:ext cx="553085" cy="58801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66825" y="1450975"/>
            <a:ext cx="6386830" cy="435165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685925" y="3161030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x-none" altLang="en-US">
                <a:solidFill>
                  <a:schemeClr val="tx1"/>
                </a:solidFill>
                <a:latin typeface="Arial Black" panose="020B0A04020102020204" charset="0"/>
              </a:rPr>
              <a:t>0</a:t>
            </a:r>
            <a:endParaRPr lang="x-none" altLang="en-US">
              <a:solidFill>
                <a:schemeClr val="tx1"/>
              </a:solidFill>
              <a:latin typeface="Arial Black" panose="020B0A0402010202020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925445" y="2383155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x-none" altLang="en-US">
                <a:solidFill>
                  <a:schemeClr val="tx1"/>
                </a:solidFill>
                <a:latin typeface="Arial Black" panose="020B0A04020102020204" charset="0"/>
              </a:rPr>
              <a:t>0</a:t>
            </a:r>
            <a:endParaRPr lang="x-none" altLang="en-US">
              <a:solidFill>
                <a:schemeClr val="tx1"/>
              </a:solidFill>
              <a:latin typeface="Arial Black" panose="020B0A0402010202020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920365" y="3966210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x-none" altLang="en-US">
                <a:solidFill>
                  <a:schemeClr val="tx1"/>
                </a:solidFill>
                <a:latin typeface="Arial Black" panose="020B0A04020102020204" charset="0"/>
              </a:rPr>
              <a:t>0</a:t>
            </a:r>
            <a:endParaRPr lang="x-none" altLang="en-US">
              <a:solidFill>
                <a:schemeClr val="tx1"/>
              </a:solidFill>
              <a:latin typeface="Arial Black" panose="020B0A0402010202020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146550" y="3430270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x-none" altLang="en-US">
                <a:solidFill>
                  <a:schemeClr val="tx1"/>
                </a:solidFill>
                <a:latin typeface="Arial Black" panose="020B0A04020102020204" charset="0"/>
              </a:rPr>
              <a:t>0</a:t>
            </a:r>
            <a:endParaRPr lang="x-none" altLang="en-US">
              <a:solidFill>
                <a:schemeClr val="tx1"/>
              </a:solidFill>
              <a:latin typeface="Arial Black" panose="020B0A0402010202020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158615" y="2388870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x-none" altLang="en-US">
                <a:solidFill>
                  <a:schemeClr val="tx1"/>
                </a:solidFill>
                <a:latin typeface="Arial Black" panose="020B0A04020102020204" charset="0"/>
              </a:rPr>
              <a:t>0</a:t>
            </a:r>
            <a:endParaRPr lang="x-none" altLang="en-US">
              <a:solidFill>
                <a:schemeClr val="tx1"/>
              </a:solidFill>
              <a:latin typeface="Arial Black" panose="020B0A0402010202020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157980" y="4490720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x-none" altLang="en-US">
                <a:solidFill>
                  <a:schemeClr val="tx1"/>
                </a:solidFill>
                <a:latin typeface="Arial Black" panose="020B0A04020102020204" charset="0"/>
              </a:rPr>
              <a:t>1</a:t>
            </a:r>
            <a:endParaRPr lang="x-none" altLang="en-US">
              <a:solidFill>
                <a:schemeClr val="tx1"/>
              </a:solidFill>
              <a:latin typeface="Arial Black" panose="020B0A0402010202020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372735" y="4847590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solidFill>
                <a:schemeClr val="tx1"/>
              </a:solidFill>
              <a:latin typeface="Arial Black" panose="020B0A0402010202020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396230" y="4127500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solidFill>
                <a:schemeClr val="tx1"/>
              </a:solidFill>
              <a:latin typeface="Arial Black" panose="020B0A0402010202020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403215" y="3448685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solidFill>
                <a:schemeClr val="tx1"/>
              </a:solidFill>
              <a:latin typeface="Arial Black" panose="020B0A0402010202020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390515" y="2746375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x-none" altLang="en-US">
                <a:solidFill>
                  <a:schemeClr val="tx1"/>
                </a:solidFill>
                <a:latin typeface="Arial Black" panose="020B0A04020102020204" charset="0"/>
              </a:rPr>
              <a:t>0</a:t>
            </a:r>
            <a:endParaRPr lang="x-none" altLang="en-US">
              <a:solidFill>
                <a:schemeClr val="tx1"/>
              </a:solidFill>
              <a:latin typeface="Arial Black" panose="020B0A0402010202020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396865" y="2038350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x-none" altLang="en-US">
                <a:solidFill>
                  <a:schemeClr val="tx1"/>
                </a:solidFill>
                <a:latin typeface="Arial Black" panose="020B0A04020102020204" charset="0"/>
              </a:rPr>
              <a:t>0</a:t>
            </a:r>
            <a:endParaRPr lang="x-none" altLang="en-US">
              <a:solidFill>
                <a:schemeClr val="tx1"/>
              </a:solidFill>
              <a:latin typeface="Arial Black" panose="020B0A0402010202020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2640" y="2872105"/>
            <a:ext cx="553085" cy="553085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66825" y="1450975"/>
            <a:ext cx="6386830" cy="435165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685925" y="3161030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x-none" altLang="en-US">
                <a:solidFill>
                  <a:schemeClr val="tx1"/>
                </a:solidFill>
                <a:latin typeface="Arial Black" panose="020B0A04020102020204" charset="0"/>
              </a:rPr>
              <a:t>0</a:t>
            </a:r>
            <a:endParaRPr lang="x-none" altLang="en-US">
              <a:solidFill>
                <a:schemeClr val="tx1"/>
              </a:solidFill>
              <a:latin typeface="Arial Black" panose="020B0A0402010202020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925445" y="2383155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x-none" altLang="en-US">
                <a:solidFill>
                  <a:schemeClr val="tx1"/>
                </a:solidFill>
                <a:latin typeface="Arial Black" panose="020B0A04020102020204" charset="0"/>
              </a:rPr>
              <a:t>0</a:t>
            </a:r>
            <a:endParaRPr lang="x-none" altLang="en-US">
              <a:solidFill>
                <a:schemeClr val="tx1"/>
              </a:solidFill>
              <a:latin typeface="Arial Black" panose="020B0A0402010202020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920365" y="3966210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x-none" altLang="en-US">
                <a:solidFill>
                  <a:schemeClr val="tx1"/>
                </a:solidFill>
                <a:latin typeface="Arial Black" panose="020B0A04020102020204" charset="0"/>
              </a:rPr>
              <a:t>0</a:t>
            </a:r>
            <a:endParaRPr lang="x-none" altLang="en-US">
              <a:solidFill>
                <a:schemeClr val="tx1"/>
              </a:solidFill>
              <a:latin typeface="Arial Black" panose="020B0A0402010202020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146550" y="3430270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x-none" altLang="en-US">
                <a:solidFill>
                  <a:schemeClr val="tx1"/>
                </a:solidFill>
                <a:latin typeface="Arial Black" panose="020B0A04020102020204" charset="0"/>
              </a:rPr>
              <a:t>0</a:t>
            </a:r>
            <a:endParaRPr lang="x-none" altLang="en-US">
              <a:solidFill>
                <a:schemeClr val="tx1"/>
              </a:solidFill>
              <a:latin typeface="Arial Black" panose="020B0A0402010202020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158615" y="2388870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x-none" altLang="en-US">
                <a:solidFill>
                  <a:schemeClr val="tx1"/>
                </a:solidFill>
                <a:latin typeface="Arial Black" panose="020B0A04020102020204" charset="0"/>
              </a:rPr>
              <a:t>0</a:t>
            </a:r>
            <a:endParaRPr lang="x-none" altLang="en-US">
              <a:solidFill>
                <a:schemeClr val="tx1"/>
              </a:solidFill>
              <a:latin typeface="Arial Black" panose="020B0A0402010202020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157980" y="4490720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x-none" altLang="en-US">
                <a:solidFill>
                  <a:schemeClr val="tx1"/>
                </a:solidFill>
                <a:latin typeface="Arial Black" panose="020B0A04020102020204" charset="0"/>
              </a:rPr>
              <a:t>1</a:t>
            </a:r>
            <a:endParaRPr lang="x-none" altLang="en-US">
              <a:solidFill>
                <a:schemeClr val="tx1"/>
              </a:solidFill>
              <a:latin typeface="Arial Black" panose="020B0A0402010202020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372735" y="4847590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x-none" altLang="en-US">
                <a:solidFill>
                  <a:schemeClr val="tx1"/>
                </a:solidFill>
                <a:latin typeface="Arial Black" panose="020B0A04020102020204" charset="0"/>
              </a:rPr>
              <a:t>1</a:t>
            </a:r>
            <a:endParaRPr lang="x-none" altLang="en-US">
              <a:solidFill>
                <a:schemeClr val="tx1"/>
              </a:solidFill>
              <a:latin typeface="Arial Black" panose="020B0A0402010202020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396230" y="4127500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x-none" altLang="en-US">
                <a:solidFill>
                  <a:schemeClr val="tx1"/>
                </a:solidFill>
                <a:latin typeface="Arial Black" panose="020B0A04020102020204" charset="0"/>
              </a:rPr>
              <a:t>1</a:t>
            </a:r>
            <a:endParaRPr lang="x-none" altLang="en-US">
              <a:solidFill>
                <a:schemeClr val="tx1"/>
              </a:solidFill>
              <a:latin typeface="Arial Black" panose="020B0A0402010202020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403215" y="3448685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solidFill>
                <a:schemeClr val="tx1"/>
              </a:solidFill>
              <a:latin typeface="Arial Black" panose="020B0A0402010202020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390515" y="2746375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x-none" altLang="en-US">
                <a:solidFill>
                  <a:schemeClr val="tx1"/>
                </a:solidFill>
                <a:latin typeface="Arial Black" panose="020B0A04020102020204" charset="0"/>
              </a:rPr>
              <a:t>0</a:t>
            </a:r>
            <a:endParaRPr lang="x-none" altLang="en-US">
              <a:solidFill>
                <a:schemeClr val="tx1"/>
              </a:solidFill>
              <a:latin typeface="Arial Black" panose="020B0A0402010202020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396865" y="2038350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x-none" altLang="en-US">
                <a:solidFill>
                  <a:schemeClr val="tx1"/>
                </a:solidFill>
                <a:latin typeface="Arial Black" panose="020B0A04020102020204" charset="0"/>
              </a:rPr>
              <a:t>0</a:t>
            </a:r>
            <a:endParaRPr lang="x-none" altLang="en-US">
              <a:solidFill>
                <a:schemeClr val="tx1"/>
              </a:solidFill>
              <a:latin typeface="Arial Black" panose="020B0A0402010202020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0880" y="5380990"/>
            <a:ext cx="737235" cy="59563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6270" y="3600450"/>
            <a:ext cx="662940" cy="640715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66825" y="1450975"/>
            <a:ext cx="6386830" cy="435165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685925" y="3161030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x-none" altLang="en-US">
                <a:solidFill>
                  <a:schemeClr val="tx1"/>
                </a:solidFill>
                <a:latin typeface="Arial Black" panose="020B0A04020102020204" charset="0"/>
              </a:rPr>
              <a:t>0</a:t>
            </a:r>
            <a:endParaRPr lang="x-none" altLang="en-US">
              <a:solidFill>
                <a:schemeClr val="tx1"/>
              </a:solidFill>
              <a:latin typeface="Arial Black" panose="020B0A0402010202020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925445" y="2383155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x-none" altLang="en-US">
                <a:solidFill>
                  <a:schemeClr val="tx1"/>
                </a:solidFill>
                <a:latin typeface="Arial Black" panose="020B0A04020102020204" charset="0"/>
              </a:rPr>
              <a:t>0</a:t>
            </a:r>
            <a:endParaRPr lang="x-none" altLang="en-US">
              <a:solidFill>
                <a:schemeClr val="tx1"/>
              </a:solidFill>
              <a:latin typeface="Arial Black" panose="020B0A0402010202020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920365" y="3966210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x-none" altLang="en-US">
                <a:solidFill>
                  <a:schemeClr val="tx1"/>
                </a:solidFill>
                <a:latin typeface="Arial Black" panose="020B0A04020102020204" charset="0"/>
              </a:rPr>
              <a:t>0</a:t>
            </a:r>
            <a:endParaRPr lang="x-none" altLang="en-US">
              <a:solidFill>
                <a:schemeClr val="tx1"/>
              </a:solidFill>
              <a:latin typeface="Arial Black" panose="020B0A0402010202020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146550" y="3430270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x-none" altLang="en-US">
                <a:solidFill>
                  <a:schemeClr val="tx1"/>
                </a:solidFill>
                <a:latin typeface="Arial Black" panose="020B0A04020102020204" charset="0"/>
              </a:rPr>
              <a:t>0</a:t>
            </a:r>
            <a:endParaRPr lang="x-none" altLang="en-US">
              <a:solidFill>
                <a:schemeClr val="tx1"/>
              </a:solidFill>
              <a:latin typeface="Arial Black" panose="020B0A0402010202020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158615" y="2388870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x-none" altLang="en-US">
                <a:solidFill>
                  <a:schemeClr val="tx1"/>
                </a:solidFill>
                <a:latin typeface="Arial Black" panose="020B0A04020102020204" charset="0"/>
              </a:rPr>
              <a:t>0</a:t>
            </a:r>
            <a:endParaRPr lang="x-none" altLang="en-US">
              <a:solidFill>
                <a:schemeClr val="tx1"/>
              </a:solidFill>
              <a:latin typeface="Arial Black" panose="020B0A0402010202020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157980" y="4490720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x-none" altLang="en-US">
                <a:solidFill>
                  <a:schemeClr val="tx1"/>
                </a:solidFill>
                <a:latin typeface="Arial Black" panose="020B0A04020102020204" charset="0"/>
              </a:rPr>
              <a:t>1</a:t>
            </a:r>
            <a:endParaRPr lang="x-none" altLang="en-US">
              <a:solidFill>
                <a:schemeClr val="tx1"/>
              </a:solidFill>
              <a:latin typeface="Arial Black" panose="020B0A0402010202020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372735" y="4847590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x-none" altLang="en-US">
                <a:solidFill>
                  <a:schemeClr val="tx1"/>
                </a:solidFill>
                <a:latin typeface="Arial Black" panose="020B0A04020102020204" charset="0"/>
              </a:rPr>
              <a:t>1</a:t>
            </a:r>
            <a:endParaRPr lang="x-none" altLang="en-US">
              <a:solidFill>
                <a:schemeClr val="tx1"/>
              </a:solidFill>
              <a:latin typeface="Arial Black" panose="020B0A0402010202020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396230" y="4127500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x-none" altLang="en-US">
                <a:solidFill>
                  <a:schemeClr val="tx1"/>
                </a:solidFill>
                <a:latin typeface="Arial Black" panose="020B0A04020102020204" charset="0"/>
              </a:rPr>
              <a:t>1</a:t>
            </a:r>
            <a:endParaRPr lang="x-none" altLang="en-US">
              <a:solidFill>
                <a:schemeClr val="tx1"/>
              </a:solidFill>
              <a:latin typeface="Arial Black" panose="020B0A0402010202020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403215" y="3448685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x-none" altLang="en-US">
                <a:solidFill>
                  <a:schemeClr val="tx1"/>
                </a:solidFill>
                <a:latin typeface="Arial Black" panose="020B0A04020102020204" charset="0"/>
              </a:rPr>
              <a:t>0</a:t>
            </a:r>
            <a:endParaRPr lang="x-none" altLang="en-US">
              <a:solidFill>
                <a:schemeClr val="tx1"/>
              </a:solidFill>
              <a:latin typeface="Arial Black" panose="020B0A0402010202020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390515" y="2746375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x-none" altLang="en-US">
                <a:solidFill>
                  <a:schemeClr val="tx1"/>
                </a:solidFill>
                <a:latin typeface="Arial Black" panose="020B0A04020102020204" charset="0"/>
              </a:rPr>
              <a:t>0</a:t>
            </a:r>
            <a:endParaRPr lang="x-none" altLang="en-US">
              <a:solidFill>
                <a:schemeClr val="tx1"/>
              </a:solidFill>
              <a:latin typeface="Arial Black" panose="020B0A0402010202020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396865" y="2038350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x-none" altLang="en-US">
                <a:solidFill>
                  <a:schemeClr val="tx1"/>
                </a:solidFill>
                <a:latin typeface="Arial Black" panose="020B0A04020102020204" charset="0"/>
              </a:rPr>
              <a:t>0</a:t>
            </a:r>
            <a:endParaRPr lang="x-none" altLang="en-US">
              <a:solidFill>
                <a:schemeClr val="tx1"/>
              </a:solidFill>
              <a:latin typeface="Arial Black" panose="020B0A04020102020204" charset="0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9765" y="2915920"/>
            <a:ext cx="662940" cy="64071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/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x-none" altLang="en-US">
                <a:latin typeface="Arial" panose="020B0604020202020204" pitchFamily="34" charset="0"/>
              </a:rPr>
              <a:t>Parsimony still commonly used for:</a:t>
            </a:r>
            <a:endParaRPr lang="x-none" altLang="en-US">
              <a:latin typeface="Arial" panose="020B0604020202020204" pitchFamily="34" charset="0"/>
            </a:endParaRPr>
          </a:p>
        </p:txBody>
      </p:sp>
      <p:sp>
        <p:nvSpPr>
          <p:cNvPr id="3" name="Text Placeholder 2"/>
          <p:cNvSpPr/>
          <p:nvPr>
            <p:ph type="body" idx="1"/>
          </p:nvPr>
        </p:nvSpPr>
        <p:spPr>
          <a:xfrm>
            <a:off x="982504" y="2009775"/>
            <a:ext cx="7849553" cy="3416618"/>
          </a:xfrm>
        </p:spPr>
        <p:txBody>
          <a:bodyPr/>
          <a:p>
            <a:pPr marL="114300" indent="0">
              <a:buNone/>
            </a:pPr>
            <a:r>
              <a:rPr lang="x-none" altLang="en-US" sz="2400" b="0" i="0"/>
              <a:t>Morphological analyses (though probabilistic models exist here too)</a:t>
            </a:r>
            <a:endParaRPr lang="x-none" altLang="en-US" sz="2400" b="0" i="0"/>
          </a:p>
          <a:p>
            <a:pPr marL="114300" indent="0">
              <a:buNone/>
            </a:pPr>
            <a:endParaRPr lang="x-none" altLang="en-US" sz="2400" b="0" i="0"/>
          </a:p>
          <a:p>
            <a:pPr marL="114300" indent="0">
              <a:buNone/>
            </a:pPr>
            <a:r>
              <a:rPr lang="x-none" altLang="en-US" sz="2400" b="0" i="0"/>
              <a:t>Starting trees</a:t>
            </a:r>
            <a:endParaRPr lang="x-none" altLang="en-US" sz="2400" b="0" i="0"/>
          </a:p>
          <a:p>
            <a:pPr marL="114300" indent="0">
              <a:buNone/>
            </a:pPr>
            <a:endParaRPr lang="x-none" altLang="en-US" sz="2400" b="0" i="0"/>
          </a:p>
          <a:p>
            <a:pPr marL="114300" indent="0">
              <a:buNone/>
            </a:pPr>
            <a:r>
              <a:rPr lang="x-none" altLang="en-US" sz="2400" b="0" i="0"/>
              <a:t>Understanding history of trait change</a:t>
            </a:r>
            <a:endParaRPr lang="x-none" altLang="en-US" sz="2400" b="0" i="0"/>
          </a:p>
        </p:txBody>
      </p:sp>
    </p:spTree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x-none" altLang="en-US"/>
              <a:t>Combining probabilities: </a:t>
            </a:r>
            <a:br>
              <a:rPr lang="x-none" altLang="en-US"/>
            </a:br>
            <a:r>
              <a:rPr lang="x-none" altLang="en-US"/>
              <a:t>The AND rule</a:t>
            </a:r>
            <a:endParaRPr lang="x-none" altLang="en-US"/>
          </a:p>
        </p:txBody>
      </p:sp>
      <p:sp>
        <p:nvSpPr>
          <p:cNvPr id="5" name="Content Placeholder 4"/>
          <p:cNvSpPr/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x-none" altLang="en-US"/>
              <a:t>If two independent events occur, multiply their individual probabilities to get the full probability of an event</a:t>
            </a:r>
            <a:endParaRPr lang="x-none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85565" y="4363085"/>
            <a:ext cx="4505325" cy="189865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66825" y="1450975"/>
            <a:ext cx="6386830" cy="435165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685925" y="3161030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x-none" altLang="en-US">
                <a:solidFill>
                  <a:schemeClr val="tx1"/>
                </a:solidFill>
                <a:latin typeface="Arial Black" panose="020B0A04020102020204" charset="0"/>
              </a:rPr>
              <a:t>0</a:t>
            </a:r>
            <a:endParaRPr lang="x-none" altLang="en-US">
              <a:solidFill>
                <a:schemeClr val="tx1"/>
              </a:solidFill>
              <a:latin typeface="Arial Black" panose="020B0A0402010202020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925445" y="2383155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x-none" altLang="en-US">
                <a:solidFill>
                  <a:schemeClr val="tx1"/>
                </a:solidFill>
                <a:latin typeface="Arial Black" panose="020B0A04020102020204" charset="0"/>
              </a:rPr>
              <a:t>0</a:t>
            </a:r>
            <a:endParaRPr lang="x-none" altLang="en-US">
              <a:solidFill>
                <a:schemeClr val="tx1"/>
              </a:solidFill>
              <a:latin typeface="Arial Black" panose="020B0A0402010202020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920365" y="3966210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x-none" altLang="en-US">
                <a:solidFill>
                  <a:schemeClr val="tx1"/>
                </a:solidFill>
                <a:latin typeface="Arial Black" panose="020B0A04020102020204" charset="0"/>
              </a:rPr>
              <a:t>0</a:t>
            </a:r>
            <a:endParaRPr lang="x-none" altLang="en-US">
              <a:solidFill>
                <a:schemeClr val="tx1"/>
              </a:solidFill>
              <a:latin typeface="Arial Black" panose="020B0A0402010202020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146550" y="3430270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x-none" altLang="en-US">
                <a:solidFill>
                  <a:schemeClr val="tx1"/>
                </a:solidFill>
                <a:latin typeface="Arial Black" panose="020B0A04020102020204" charset="0"/>
              </a:rPr>
              <a:t>0</a:t>
            </a:r>
            <a:endParaRPr lang="x-none" altLang="en-US">
              <a:solidFill>
                <a:schemeClr val="tx1"/>
              </a:solidFill>
              <a:latin typeface="Arial Black" panose="020B0A0402010202020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158615" y="2388870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x-none" altLang="en-US">
                <a:solidFill>
                  <a:schemeClr val="tx1"/>
                </a:solidFill>
                <a:latin typeface="Arial Black" panose="020B0A04020102020204" charset="0"/>
              </a:rPr>
              <a:t>0</a:t>
            </a:r>
            <a:endParaRPr lang="x-none" altLang="en-US">
              <a:solidFill>
                <a:schemeClr val="tx1"/>
              </a:solidFill>
              <a:latin typeface="Arial Black" panose="020B0A0402010202020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157980" y="4490720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x-none" altLang="en-US">
                <a:solidFill>
                  <a:schemeClr val="tx1"/>
                </a:solidFill>
                <a:latin typeface="Arial Black" panose="020B0A04020102020204" charset="0"/>
              </a:rPr>
              <a:t>1</a:t>
            </a:r>
            <a:endParaRPr lang="x-none" altLang="en-US">
              <a:solidFill>
                <a:schemeClr val="tx1"/>
              </a:solidFill>
              <a:latin typeface="Arial Black" panose="020B0A0402010202020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372735" y="4847590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x-none" altLang="en-US">
                <a:solidFill>
                  <a:schemeClr val="tx1"/>
                </a:solidFill>
                <a:latin typeface="Arial Black" panose="020B0A04020102020204" charset="0"/>
              </a:rPr>
              <a:t>1</a:t>
            </a:r>
            <a:endParaRPr lang="x-none" altLang="en-US">
              <a:solidFill>
                <a:schemeClr val="tx1"/>
              </a:solidFill>
              <a:latin typeface="Arial Black" panose="020B0A0402010202020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396230" y="4127500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x-none" altLang="en-US">
                <a:solidFill>
                  <a:schemeClr val="tx1"/>
                </a:solidFill>
                <a:latin typeface="Arial Black" panose="020B0A04020102020204" charset="0"/>
              </a:rPr>
              <a:t>1</a:t>
            </a:r>
            <a:endParaRPr lang="x-none" altLang="en-US">
              <a:solidFill>
                <a:schemeClr val="tx1"/>
              </a:solidFill>
              <a:latin typeface="Arial Black" panose="020B0A0402010202020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403215" y="3448685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x-none" altLang="en-US">
                <a:solidFill>
                  <a:schemeClr val="tx1"/>
                </a:solidFill>
                <a:latin typeface="Arial Black" panose="020B0A04020102020204" charset="0"/>
              </a:rPr>
              <a:t>0</a:t>
            </a:r>
            <a:endParaRPr lang="x-none" altLang="en-US">
              <a:solidFill>
                <a:schemeClr val="tx1"/>
              </a:solidFill>
              <a:latin typeface="Arial Black" panose="020B0A0402010202020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390515" y="2746375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x-none" altLang="en-US">
                <a:solidFill>
                  <a:schemeClr val="tx1"/>
                </a:solidFill>
                <a:latin typeface="Arial Black" panose="020B0A04020102020204" charset="0"/>
              </a:rPr>
              <a:t>0</a:t>
            </a:r>
            <a:endParaRPr lang="x-none" altLang="en-US">
              <a:solidFill>
                <a:schemeClr val="tx1"/>
              </a:solidFill>
              <a:latin typeface="Arial Black" panose="020B0A0402010202020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396865" y="2038350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x-none" altLang="en-US">
                <a:solidFill>
                  <a:schemeClr val="tx1"/>
                </a:solidFill>
                <a:latin typeface="Arial Black" panose="020B0A04020102020204" charset="0"/>
              </a:rPr>
              <a:t>0</a:t>
            </a:r>
            <a:endParaRPr lang="x-none" altLang="en-US">
              <a:solidFill>
                <a:schemeClr val="tx1"/>
              </a:solidFill>
              <a:latin typeface="Arial Black" panose="020B0A04020102020204" charset="0"/>
            </a:endParaRPr>
          </a:p>
        </p:txBody>
      </p:sp>
      <p:sp>
        <p:nvSpPr>
          <p:cNvPr id="3" name="Right Arrow 2"/>
          <p:cNvSpPr/>
          <p:nvPr/>
        </p:nvSpPr>
        <p:spPr>
          <a:xfrm rot="5340000">
            <a:off x="2133600" y="1922145"/>
            <a:ext cx="547370" cy="2381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6" name="Right Arrow 15"/>
          <p:cNvSpPr/>
          <p:nvPr/>
        </p:nvSpPr>
        <p:spPr>
          <a:xfrm rot="5340000">
            <a:off x="3361690" y="1936115"/>
            <a:ext cx="547370" cy="2381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7" name="Right Arrow 16"/>
          <p:cNvSpPr/>
          <p:nvPr/>
        </p:nvSpPr>
        <p:spPr>
          <a:xfrm rot="5340000">
            <a:off x="4578350" y="1657985"/>
            <a:ext cx="547370" cy="2381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8" name="Right Arrow 17"/>
          <p:cNvSpPr/>
          <p:nvPr/>
        </p:nvSpPr>
        <p:spPr>
          <a:xfrm rot="5340000">
            <a:off x="4633595" y="2427605"/>
            <a:ext cx="547370" cy="2381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9" name="Right Arrow 18"/>
          <p:cNvSpPr/>
          <p:nvPr/>
        </p:nvSpPr>
        <p:spPr>
          <a:xfrm rot="5340000">
            <a:off x="3343275" y="3089910"/>
            <a:ext cx="547370" cy="2381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 rot="5340000">
            <a:off x="4577080" y="3115945"/>
            <a:ext cx="547370" cy="2381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1" name="Right Arrow 20"/>
          <p:cNvSpPr/>
          <p:nvPr/>
        </p:nvSpPr>
        <p:spPr>
          <a:xfrm rot="5340000">
            <a:off x="2120900" y="3641725"/>
            <a:ext cx="547370" cy="2381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2" name="Right Arrow 21"/>
          <p:cNvSpPr/>
          <p:nvPr/>
        </p:nvSpPr>
        <p:spPr>
          <a:xfrm rot="5340000">
            <a:off x="4617085" y="3804285"/>
            <a:ext cx="547370" cy="2381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3" name="Right Arrow 22"/>
          <p:cNvSpPr/>
          <p:nvPr/>
        </p:nvSpPr>
        <p:spPr>
          <a:xfrm rot="5340000">
            <a:off x="4583430" y="4538345"/>
            <a:ext cx="547370" cy="2381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4" name="Right Arrow 23"/>
          <p:cNvSpPr/>
          <p:nvPr/>
        </p:nvSpPr>
        <p:spPr>
          <a:xfrm rot="5340000">
            <a:off x="3281680" y="4171315"/>
            <a:ext cx="547370" cy="23812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5" name="Text Box 24"/>
          <p:cNvSpPr txBox="1"/>
          <p:nvPr/>
        </p:nvSpPr>
        <p:spPr>
          <a:xfrm>
            <a:off x="374650" y="5810250"/>
            <a:ext cx="8552180" cy="55562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x-none" altLang="en-US" sz="2800">
                <a:latin typeface="Arial Black" panose="020B0A04020102020204" charset="0"/>
              </a:rPr>
              <a:t>Likelihood(D, N</a:t>
            </a:r>
            <a:r>
              <a:rPr lang="x-none" altLang="en-US" sz="2800" baseline="-25000">
                <a:latin typeface="Arial Black" panose="020B0A04020102020204" charset="0"/>
              </a:rPr>
              <a:t>i</a:t>
            </a:r>
            <a:r>
              <a:rPr lang="x-none" altLang="en-US" sz="2800">
                <a:latin typeface="Arial Black" panose="020B0A04020102020204" charset="0"/>
              </a:rPr>
              <a:t>|T</a:t>
            </a:r>
            <a:r>
              <a:rPr lang="x-none" altLang="en-US" sz="2800" baseline="-25000">
                <a:latin typeface="Arial Black" panose="020B0A04020102020204" charset="0"/>
              </a:rPr>
              <a:t>1</a:t>
            </a:r>
            <a:r>
              <a:rPr lang="x-none" altLang="en-US" sz="2800">
                <a:latin typeface="Arial Black" panose="020B0A04020102020204" charset="0"/>
              </a:rPr>
              <a:t>)* = (4/6)</a:t>
            </a:r>
            <a:r>
              <a:rPr lang="x-none" altLang="en-US" sz="2800" baseline="30000">
                <a:latin typeface="Arial Black" panose="020B0A04020102020204" charset="0"/>
              </a:rPr>
              <a:t>9</a:t>
            </a:r>
            <a:r>
              <a:rPr lang="x-none" altLang="en-US" sz="2800">
                <a:latin typeface="Arial Black" panose="020B0A04020102020204" charset="0"/>
              </a:rPr>
              <a:t> x (2/6)</a:t>
            </a:r>
            <a:r>
              <a:rPr lang="x-none" altLang="en-US" sz="2800" baseline="30000">
                <a:latin typeface="Arial Black" panose="020B0A04020102020204" charset="0"/>
              </a:rPr>
              <a:t>1</a:t>
            </a:r>
            <a:r>
              <a:rPr lang="x-none" altLang="en-US" sz="2800">
                <a:latin typeface="Arial Black" panose="020B0A04020102020204" charset="0"/>
              </a:rPr>
              <a:t>=0.0087</a:t>
            </a:r>
            <a:endParaRPr lang="x-none" altLang="en-US" sz="2800">
              <a:latin typeface="Arial Black" panose="020B0A04020102020204" charset="0"/>
            </a:endParaRPr>
          </a:p>
        </p:txBody>
      </p:sp>
      <p:sp>
        <p:nvSpPr>
          <p:cNvPr id="26" name="Title 25"/>
          <p:cNvSpPr>
            <a:spLocks noGrp="1"/>
          </p:cNvSpPr>
          <p:nvPr>
            <p:ph type="title"/>
          </p:nvPr>
        </p:nvSpPr>
        <p:spPr>
          <a:xfrm>
            <a:off x="384811" y="180976"/>
            <a:ext cx="7886712" cy="1325565"/>
          </a:xfrm>
        </p:spPr>
        <p:txBody>
          <a:bodyPr>
            <a:normAutofit fontScale="90000"/>
          </a:bodyPr>
          <a:p>
            <a:r>
              <a:rPr lang="x-none" altLang="en-US"/>
              <a:t>Combining probabilities: </a:t>
            </a:r>
            <a:br>
              <a:rPr lang="x-none" altLang="en-US"/>
            </a:br>
            <a:r>
              <a:rPr lang="x-none" altLang="en-US"/>
              <a:t>The AND rule in phylogenetics</a:t>
            </a:r>
            <a:endParaRPr lang="x-none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3" grpId="0" animBg="1"/>
      <p:bldP spid="22" grpId="0" animBg="1"/>
      <p:bldP spid="19" grpId="0" animBg="1"/>
      <p:bldP spid="20" grpId="0" animBg="1"/>
      <p:bldP spid="18" grpId="0" animBg="1"/>
      <p:bldP spid="17" grpId="0" animBg="1"/>
      <p:bldP spid="16" grpId="0" animBg="1"/>
      <p:bldP spid="3" grpId="0" animBg="1"/>
      <p:bldP spid="24" grpId="0" bldLvl="0" animBg="1"/>
      <p:bldP spid="2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66825" y="1450975"/>
            <a:ext cx="6386830" cy="435165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685925" y="3161030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x-none" altLang="en-US">
                <a:solidFill>
                  <a:schemeClr val="tx1"/>
                </a:solidFill>
                <a:latin typeface="Arial Black" panose="020B0A04020102020204" charset="0"/>
              </a:rPr>
              <a:t>0</a:t>
            </a:r>
            <a:endParaRPr lang="x-none" altLang="en-US">
              <a:solidFill>
                <a:schemeClr val="tx1"/>
              </a:solidFill>
              <a:latin typeface="Arial Black" panose="020B0A0402010202020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925445" y="2383155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x-none" altLang="en-US">
                <a:solidFill>
                  <a:schemeClr val="tx1"/>
                </a:solidFill>
                <a:latin typeface="Arial Black" panose="020B0A04020102020204" charset="0"/>
              </a:rPr>
              <a:t>0</a:t>
            </a:r>
            <a:endParaRPr lang="x-none" altLang="en-US">
              <a:solidFill>
                <a:schemeClr val="tx1"/>
              </a:solidFill>
              <a:latin typeface="Arial Black" panose="020B0A0402010202020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920365" y="3966210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x-none" altLang="en-US">
                <a:solidFill>
                  <a:schemeClr val="tx1"/>
                </a:solidFill>
                <a:latin typeface="Arial Black" panose="020B0A04020102020204" charset="0"/>
              </a:rPr>
              <a:t>0</a:t>
            </a:r>
            <a:endParaRPr lang="x-none" altLang="en-US">
              <a:solidFill>
                <a:schemeClr val="tx1"/>
              </a:solidFill>
              <a:latin typeface="Arial Black" panose="020B0A0402010202020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146550" y="3430270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x-none" altLang="en-US">
                <a:solidFill>
                  <a:schemeClr val="tx1"/>
                </a:solidFill>
                <a:latin typeface="Arial Black" panose="020B0A04020102020204" charset="0"/>
              </a:rPr>
              <a:t>0</a:t>
            </a:r>
            <a:endParaRPr lang="x-none" altLang="en-US">
              <a:solidFill>
                <a:schemeClr val="tx1"/>
              </a:solidFill>
              <a:latin typeface="Arial Black" panose="020B0A0402010202020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158615" y="2388870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x-none" altLang="en-US">
                <a:solidFill>
                  <a:schemeClr val="tx1"/>
                </a:solidFill>
                <a:latin typeface="Arial Black" panose="020B0A04020102020204" charset="0"/>
              </a:rPr>
              <a:t>0</a:t>
            </a:r>
            <a:endParaRPr lang="x-none" altLang="en-US">
              <a:solidFill>
                <a:schemeClr val="tx1"/>
              </a:solidFill>
              <a:latin typeface="Arial Black" panose="020B0A0402010202020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157980" y="4490720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x-none" altLang="en-US">
                <a:solidFill>
                  <a:schemeClr val="tx1"/>
                </a:solidFill>
                <a:latin typeface="Arial Black" panose="020B0A04020102020204" charset="0"/>
              </a:rPr>
              <a:t>0</a:t>
            </a:r>
            <a:endParaRPr lang="x-none" altLang="en-US">
              <a:solidFill>
                <a:schemeClr val="tx1"/>
              </a:solidFill>
              <a:latin typeface="Arial Black" panose="020B0A0402010202020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372735" y="4847590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x-none" altLang="en-US">
                <a:solidFill>
                  <a:schemeClr val="tx1"/>
                </a:solidFill>
                <a:latin typeface="Arial Black" panose="020B0A04020102020204" charset="0"/>
              </a:rPr>
              <a:t>1</a:t>
            </a:r>
            <a:endParaRPr lang="x-none" altLang="en-US">
              <a:solidFill>
                <a:schemeClr val="tx1"/>
              </a:solidFill>
              <a:latin typeface="Arial Black" panose="020B0A0402010202020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396230" y="4127500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x-none" altLang="en-US">
                <a:solidFill>
                  <a:schemeClr val="tx1"/>
                </a:solidFill>
                <a:latin typeface="Arial Black" panose="020B0A04020102020204" charset="0"/>
              </a:rPr>
              <a:t>0</a:t>
            </a:r>
            <a:endParaRPr lang="x-none" altLang="en-US">
              <a:solidFill>
                <a:schemeClr val="tx1"/>
              </a:solidFill>
              <a:latin typeface="Arial Black" panose="020B0A0402010202020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403215" y="3448685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x-none" altLang="en-US">
                <a:solidFill>
                  <a:schemeClr val="tx1"/>
                </a:solidFill>
                <a:latin typeface="Arial Black" panose="020B0A04020102020204" charset="0"/>
              </a:rPr>
              <a:t>1</a:t>
            </a:r>
            <a:endParaRPr lang="x-none" altLang="en-US">
              <a:solidFill>
                <a:schemeClr val="tx1"/>
              </a:solidFill>
              <a:latin typeface="Arial Black" panose="020B0A0402010202020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390515" y="2746375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x-none" altLang="en-US">
                <a:solidFill>
                  <a:schemeClr val="tx1"/>
                </a:solidFill>
                <a:latin typeface="Arial Black" panose="020B0A04020102020204" charset="0"/>
              </a:rPr>
              <a:t>0</a:t>
            </a:r>
            <a:endParaRPr lang="x-none" altLang="en-US">
              <a:solidFill>
                <a:schemeClr val="tx1"/>
              </a:solidFill>
              <a:latin typeface="Arial Black" panose="020B0A0402010202020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396865" y="2038350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x-none" altLang="en-US">
                <a:solidFill>
                  <a:schemeClr val="tx1"/>
                </a:solidFill>
                <a:latin typeface="Arial Black" panose="020B0A04020102020204" charset="0"/>
              </a:rPr>
              <a:t>0</a:t>
            </a:r>
            <a:endParaRPr lang="x-none" altLang="en-US">
              <a:solidFill>
                <a:schemeClr val="tx1"/>
              </a:solidFill>
              <a:latin typeface="Arial Black" panose="020B0A0402010202020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rcRect l="67596"/>
          <a:stretch>
            <a:fillRect/>
          </a:stretch>
        </p:blipFill>
        <p:spPr>
          <a:xfrm>
            <a:off x="5691505" y="1366520"/>
            <a:ext cx="2177415" cy="4592955"/>
          </a:xfrm>
          <a:prstGeom prst="rect">
            <a:avLst/>
          </a:prstGeom>
        </p:spPr>
      </p:pic>
      <p:sp>
        <p:nvSpPr>
          <p:cNvPr id="3" name="Right Arrow 2"/>
          <p:cNvSpPr/>
          <p:nvPr/>
        </p:nvSpPr>
        <p:spPr>
          <a:xfrm rot="5340000">
            <a:off x="2133600" y="1922145"/>
            <a:ext cx="547370" cy="2381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6" name="Right Arrow 15"/>
          <p:cNvSpPr/>
          <p:nvPr/>
        </p:nvSpPr>
        <p:spPr>
          <a:xfrm rot="5340000">
            <a:off x="3361690" y="1936115"/>
            <a:ext cx="547370" cy="2381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7" name="Right Arrow 16"/>
          <p:cNvSpPr/>
          <p:nvPr/>
        </p:nvSpPr>
        <p:spPr>
          <a:xfrm rot="5340000">
            <a:off x="4578350" y="1657985"/>
            <a:ext cx="547370" cy="2381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8" name="Right Arrow 17"/>
          <p:cNvSpPr/>
          <p:nvPr/>
        </p:nvSpPr>
        <p:spPr>
          <a:xfrm rot="5340000">
            <a:off x="4633595" y="2427605"/>
            <a:ext cx="547370" cy="2381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9" name="Right Arrow 18"/>
          <p:cNvSpPr/>
          <p:nvPr/>
        </p:nvSpPr>
        <p:spPr>
          <a:xfrm rot="5340000">
            <a:off x="3343275" y="3089910"/>
            <a:ext cx="547370" cy="2381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 rot="5340000">
            <a:off x="3356610" y="4128135"/>
            <a:ext cx="547370" cy="2381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1" name="Right Arrow 20"/>
          <p:cNvSpPr/>
          <p:nvPr/>
        </p:nvSpPr>
        <p:spPr>
          <a:xfrm rot="5340000">
            <a:off x="2120900" y="3641725"/>
            <a:ext cx="547370" cy="2381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2" name="Right Arrow 21"/>
          <p:cNvSpPr/>
          <p:nvPr/>
        </p:nvSpPr>
        <p:spPr>
          <a:xfrm rot="5340000">
            <a:off x="4611370" y="3822065"/>
            <a:ext cx="547370" cy="2381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4" name="Right Arrow 23"/>
          <p:cNvSpPr/>
          <p:nvPr/>
        </p:nvSpPr>
        <p:spPr>
          <a:xfrm rot="5340000">
            <a:off x="4578985" y="4522470"/>
            <a:ext cx="547370" cy="23812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5" name="Right Arrow 24"/>
          <p:cNvSpPr/>
          <p:nvPr/>
        </p:nvSpPr>
        <p:spPr>
          <a:xfrm rot="5340000">
            <a:off x="4581525" y="3125470"/>
            <a:ext cx="547370" cy="23812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6" name="Text Box 25"/>
          <p:cNvSpPr txBox="1"/>
          <p:nvPr/>
        </p:nvSpPr>
        <p:spPr>
          <a:xfrm>
            <a:off x="273685" y="5798185"/>
            <a:ext cx="8552180" cy="55562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x-none" altLang="en-US" sz="2800">
                <a:latin typeface="Arial Black" panose="020B0A04020102020204" charset="0"/>
              </a:rPr>
              <a:t>Likelihood(D, N</a:t>
            </a:r>
            <a:r>
              <a:rPr lang="x-none" altLang="en-US" sz="2800" baseline="-25000">
                <a:latin typeface="Arial Black" panose="020B0A04020102020204" charset="0"/>
              </a:rPr>
              <a:t>j</a:t>
            </a:r>
            <a:r>
              <a:rPr lang="x-none" altLang="en-US" sz="2800">
                <a:latin typeface="Arial Black" panose="020B0A04020102020204" charset="0"/>
              </a:rPr>
              <a:t>|</a:t>
            </a:r>
            <a:r>
              <a:rPr lang="x-none" altLang="en-US" sz="2800">
                <a:latin typeface="Arial Black" panose="020B0A04020102020204" charset="0"/>
                <a:sym typeface="+mn-ea"/>
              </a:rPr>
              <a:t>T</a:t>
            </a:r>
            <a:r>
              <a:rPr lang="x-none" altLang="en-US" sz="2800" baseline="-25000">
                <a:latin typeface="Arial Black" panose="020B0A04020102020204" charset="0"/>
                <a:sym typeface="+mn-ea"/>
              </a:rPr>
              <a:t>2</a:t>
            </a:r>
            <a:r>
              <a:rPr lang="x-none" altLang="en-US" sz="2800">
                <a:latin typeface="Arial Black" panose="020B0A04020102020204" charset="0"/>
              </a:rPr>
              <a:t>)* = (4/6)</a:t>
            </a:r>
            <a:r>
              <a:rPr lang="x-none" altLang="en-US" sz="2800" baseline="30000">
                <a:latin typeface="Arial Black" panose="020B0A04020102020204" charset="0"/>
              </a:rPr>
              <a:t>8</a:t>
            </a:r>
            <a:r>
              <a:rPr lang="x-none" altLang="en-US" sz="2800">
                <a:latin typeface="Arial Black" panose="020B0A04020102020204" charset="0"/>
              </a:rPr>
              <a:t> x (2/6)</a:t>
            </a:r>
            <a:r>
              <a:rPr lang="x-none" altLang="en-US" sz="2800" baseline="30000">
                <a:latin typeface="Arial Black" panose="020B0A04020102020204" charset="0"/>
              </a:rPr>
              <a:t>2</a:t>
            </a:r>
            <a:r>
              <a:rPr lang="x-none" altLang="en-US" sz="2800">
                <a:latin typeface="Arial Black" panose="020B0A04020102020204" charset="0"/>
              </a:rPr>
              <a:t>=0.0043</a:t>
            </a:r>
            <a:endParaRPr lang="x-none" altLang="en-US" sz="2800">
              <a:latin typeface="Arial Black" panose="020B0A04020102020204" charset="0"/>
            </a:endParaRPr>
          </a:p>
        </p:txBody>
      </p:sp>
      <p:sp>
        <p:nvSpPr>
          <p:cNvPr id="27" name="Title 26"/>
          <p:cNvSpPr>
            <a:spLocks noGrp="1"/>
          </p:cNvSpPr>
          <p:nvPr>
            <p:ph type="title"/>
          </p:nvPr>
        </p:nvSpPr>
        <p:spPr>
          <a:xfrm>
            <a:off x="396876" y="156846"/>
            <a:ext cx="7886712" cy="1325565"/>
          </a:xfrm>
        </p:spPr>
        <p:txBody>
          <a:bodyPr>
            <a:normAutofit fontScale="90000"/>
          </a:bodyPr>
          <a:p>
            <a:r>
              <a:rPr lang="x-none" altLang="en-US"/>
              <a:t>Combining probabilities: </a:t>
            </a:r>
            <a:br>
              <a:rPr lang="x-none" altLang="en-US"/>
            </a:br>
            <a:r>
              <a:rPr lang="x-none" altLang="en-US"/>
              <a:t>The AND rule in phylogenetics</a:t>
            </a:r>
            <a:endParaRPr lang="x-none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ldLvl="0" animBg="1"/>
      <p:bldP spid="22" grpId="0" bldLvl="0" animBg="1"/>
      <p:bldP spid="19" grpId="0" bldLvl="0" animBg="1"/>
      <p:bldP spid="20" grpId="0" bldLvl="0" animBg="1"/>
      <p:bldP spid="18" grpId="0" bldLvl="0" animBg="1"/>
      <p:bldP spid="17" grpId="0" bldLvl="0" animBg="1"/>
      <p:bldP spid="16" grpId="0" bldLvl="0" animBg="1"/>
      <p:bldP spid="3" grpId="0" bldLvl="0" animBg="1"/>
      <p:bldP spid="24" grpId="0" bldLvl="0" animBg="1"/>
      <p:bldP spid="25" grpId="0" bldLvl="0" animBg="1"/>
      <p:bldP spid="26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66825" y="1450975"/>
            <a:ext cx="6386830" cy="435165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685925" y="3161030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x-none" altLang="en-US">
              <a:solidFill>
                <a:schemeClr val="tx1"/>
              </a:solidFill>
              <a:latin typeface="Arial Black" panose="020B0A0402010202020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925445" y="2383155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x-none" altLang="en-US">
              <a:solidFill>
                <a:schemeClr val="tx1"/>
              </a:solidFill>
              <a:latin typeface="Arial Black" panose="020B0A0402010202020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920365" y="3966210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x-none" altLang="en-US">
              <a:solidFill>
                <a:schemeClr val="tx1"/>
              </a:solidFill>
              <a:latin typeface="Arial Black" panose="020B0A0402010202020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146550" y="3430270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x-none" altLang="en-US">
              <a:solidFill>
                <a:schemeClr val="tx1"/>
              </a:solidFill>
              <a:latin typeface="Arial Black" panose="020B0A0402010202020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158615" y="2388870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x-none" altLang="en-US">
              <a:solidFill>
                <a:schemeClr val="tx1"/>
              </a:solidFill>
              <a:latin typeface="Arial Black" panose="020B0A0402010202020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157980" y="4490720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x-none" altLang="en-US">
              <a:solidFill>
                <a:schemeClr val="tx1"/>
              </a:solidFill>
              <a:latin typeface="Arial Black" panose="020B0A0402010202020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372735" y="4847590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x-none" altLang="en-US">
                <a:solidFill>
                  <a:schemeClr val="tx1"/>
                </a:solidFill>
                <a:latin typeface="Arial Black" panose="020B0A04020102020204" charset="0"/>
              </a:rPr>
              <a:t>1</a:t>
            </a:r>
            <a:endParaRPr lang="x-none" altLang="en-US">
              <a:solidFill>
                <a:schemeClr val="tx1"/>
              </a:solidFill>
              <a:latin typeface="Arial Black" panose="020B0A0402010202020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396230" y="4127500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x-none" altLang="en-US">
                <a:solidFill>
                  <a:schemeClr val="tx1"/>
                </a:solidFill>
                <a:latin typeface="Arial Black" panose="020B0A04020102020204" charset="0"/>
              </a:rPr>
              <a:t>1</a:t>
            </a:r>
            <a:endParaRPr lang="x-none" altLang="en-US">
              <a:solidFill>
                <a:schemeClr val="tx1"/>
              </a:solidFill>
              <a:latin typeface="Arial Black" panose="020B0A0402010202020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403215" y="3448685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x-none" altLang="en-US">
                <a:solidFill>
                  <a:schemeClr val="tx1"/>
                </a:solidFill>
                <a:latin typeface="Arial Black" panose="020B0A04020102020204" charset="0"/>
              </a:rPr>
              <a:t>0</a:t>
            </a:r>
            <a:endParaRPr lang="x-none" altLang="en-US">
              <a:solidFill>
                <a:schemeClr val="tx1"/>
              </a:solidFill>
              <a:latin typeface="Arial Black" panose="020B0A0402010202020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390515" y="2746375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x-none" altLang="en-US">
                <a:solidFill>
                  <a:schemeClr val="tx1"/>
                </a:solidFill>
                <a:latin typeface="Arial Black" panose="020B0A04020102020204" charset="0"/>
              </a:rPr>
              <a:t>0</a:t>
            </a:r>
            <a:endParaRPr lang="x-none" altLang="en-US">
              <a:solidFill>
                <a:schemeClr val="tx1"/>
              </a:solidFill>
              <a:latin typeface="Arial Black" panose="020B0A0402010202020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396865" y="2038350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x-none" altLang="en-US">
                <a:solidFill>
                  <a:schemeClr val="tx1"/>
                </a:solidFill>
                <a:latin typeface="Arial Black" panose="020B0A04020102020204" charset="0"/>
              </a:rPr>
              <a:t>0</a:t>
            </a:r>
            <a:endParaRPr lang="x-none" altLang="en-US">
              <a:solidFill>
                <a:schemeClr val="tx1"/>
              </a:solidFill>
              <a:latin typeface="Arial Black" panose="020B0A0402010202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x-none" altLang="en-US"/>
              <a:t>Combining probabilities: </a:t>
            </a:r>
            <a:br>
              <a:rPr lang="x-none" altLang="en-US"/>
            </a:br>
            <a:r>
              <a:rPr lang="x-none" altLang="en-US"/>
              <a:t>The OR rule</a:t>
            </a:r>
            <a:endParaRPr lang="x-none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x-none" altLang="en-US"/>
              <a:t>Two mutually exclusive probabilities should be ADDED together to get the total probability of the two events</a:t>
            </a:r>
            <a:endParaRPr lang="x-none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69415" y="3691890"/>
            <a:ext cx="7364730" cy="2665095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66825" y="1450975"/>
            <a:ext cx="6386830" cy="435165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685925" y="3161030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x-none" altLang="en-US">
                <a:solidFill>
                  <a:schemeClr val="tx1"/>
                </a:solidFill>
                <a:latin typeface="Arial Black" panose="020B0A04020102020204" charset="0"/>
              </a:rPr>
              <a:t>1</a:t>
            </a:r>
            <a:endParaRPr lang="x-none" altLang="en-US">
              <a:solidFill>
                <a:schemeClr val="tx1"/>
              </a:solidFill>
              <a:latin typeface="Arial Black" panose="020B0A0402010202020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925445" y="2383155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x-none" altLang="en-US">
                <a:solidFill>
                  <a:schemeClr val="tx1"/>
                </a:solidFill>
                <a:latin typeface="Arial Black" panose="020B0A04020102020204" charset="0"/>
              </a:rPr>
              <a:t>0</a:t>
            </a:r>
            <a:endParaRPr lang="x-none" altLang="en-US">
              <a:solidFill>
                <a:schemeClr val="tx1"/>
              </a:solidFill>
              <a:latin typeface="Arial Black" panose="020B0A0402010202020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920365" y="3966210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x-none" altLang="en-US">
                <a:solidFill>
                  <a:schemeClr val="tx1"/>
                </a:solidFill>
                <a:latin typeface="Arial Black" panose="020B0A04020102020204" charset="0"/>
              </a:rPr>
              <a:t>0</a:t>
            </a:r>
            <a:endParaRPr lang="x-none" altLang="en-US">
              <a:solidFill>
                <a:schemeClr val="tx1"/>
              </a:solidFill>
              <a:latin typeface="Arial Black" panose="020B0A0402010202020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146550" y="3430270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x-none" altLang="en-US">
                <a:solidFill>
                  <a:schemeClr val="tx1"/>
                </a:solidFill>
                <a:latin typeface="Arial Black" panose="020B0A04020102020204" charset="0"/>
              </a:rPr>
              <a:t>1</a:t>
            </a:r>
            <a:endParaRPr lang="x-none" altLang="en-US">
              <a:solidFill>
                <a:schemeClr val="tx1"/>
              </a:solidFill>
              <a:latin typeface="Arial Black" panose="020B0A0402010202020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158615" y="2388870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x-none" altLang="en-US">
                <a:solidFill>
                  <a:schemeClr val="tx1"/>
                </a:solidFill>
                <a:latin typeface="Arial Black" panose="020B0A04020102020204" charset="0"/>
              </a:rPr>
              <a:t>1</a:t>
            </a:r>
            <a:endParaRPr lang="x-none" altLang="en-US">
              <a:solidFill>
                <a:schemeClr val="tx1"/>
              </a:solidFill>
              <a:latin typeface="Arial Black" panose="020B0A0402010202020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157980" y="4490720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" altLang="x-none">
                <a:solidFill>
                  <a:schemeClr val="tx1"/>
                </a:solidFill>
                <a:latin typeface="Arial Black" panose="020B0A04020102020204" charset="0"/>
              </a:rPr>
              <a:t>0</a:t>
            </a:r>
            <a:endParaRPr lang="" altLang="x-none">
              <a:solidFill>
                <a:schemeClr val="tx1"/>
              </a:solidFill>
              <a:latin typeface="Arial Black" panose="020B0A0402010202020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372735" y="4847590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x-none" altLang="en-US">
                <a:solidFill>
                  <a:schemeClr val="tx1"/>
                </a:solidFill>
                <a:latin typeface="Arial Black" panose="020B0A04020102020204" charset="0"/>
              </a:rPr>
              <a:t>1</a:t>
            </a:r>
            <a:endParaRPr lang="x-none" altLang="en-US">
              <a:solidFill>
                <a:schemeClr val="tx1"/>
              </a:solidFill>
              <a:latin typeface="Arial Black" panose="020B0A0402010202020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396230" y="4127500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x-none" altLang="en-US">
                <a:solidFill>
                  <a:schemeClr val="tx1"/>
                </a:solidFill>
                <a:latin typeface="Arial Black" panose="020B0A04020102020204" charset="0"/>
              </a:rPr>
              <a:t>1</a:t>
            </a:r>
            <a:endParaRPr lang="x-none" altLang="en-US">
              <a:solidFill>
                <a:schemeClr val="tx1"/>
              </a:solidFill>
              <a:latin typeface="Arial Black" panose="020B0A0402010202020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403215" y="3448685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x-none" altLang="en-US">
                <a:solidFill>
                  <a:schemeClr val="tx1"/>
                </a:solidFill>
                <a:latin typeface="Arial Black" panose="020B0A04020102020204" charset="0"/>
              </a:rPr>
              <a:t>0</a:t>
            </a:r>
            <a:endParaRPr lang="x-none" altLang="en-US">
              <a:solidFill>
                <a:schemeClr val="tx1"/>
              </a:solidFill>
              <a:latin typeface="Arial Black" panose="020B0A0402010202020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390515" y="2746375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x-none" altLang="en-US">
                <a:solidFill>
                  <a:schemeClr val="tx1"/>
                </a:solidFill>
                <a:latin typeface="Arial Black" panose="020B0A04020102020204" charset="0"/>
              </a:rPr>
              <a:t>0</a:t>
            </a:r>
            <a:endParaRPr lang="x-none" altLang="en-US">
              <a:solidFill>
                <a:schemeClr val="tx1"/>
              </a:solidFill>
              <a:latin typeface="Arial Black" panose="020B0A0402010202020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396865" y="2038350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x-none" altLang="en-US">
                <a:solidFill>
                  <a:schemeClr val="tx1"/>
                </a:solidFill>
                <a:latin typeface="Arial Black" panose="020B0A04020102020204" charset="0"/>
              </a:rPr>
              <a:t>0</a:t>
            </a:r>
            <a:endParaRPr lang="x-none" altLang="en-US">
              <a:solidFill>
                <a:schemeClr val="tx1"/>
              </a:solidFill>
              <a:latin typeface="Arial Black" panose="020B0A04020102020204" charset="0"/>
            </a:endParaRPr>
          </a:p>
        </p:txBody>
      </p:sp>
      <p:sp>
        <p:nvSpPr>
          <p:cNvPr id="26" name="Text Box 25"/>
          <p:cNvSpPr txBox="1"/>
          <p:nvPr/>
        </p:nvSpPr>
        <p:spPr>
          <a:xfrm>
            <a:off x="-20955" y="5852795"/>
            <a:ext cx="902589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x-none" altLang="en-US" sz="2800">
                <a:latin typeface="Arial Black" panose="020B0A04020102020204" charset="0"/>
              </a:rPr>
              <a:t>Likelihood (D, N</a:t>
            </a:r>
            <a:r>
              <a:rPr lang="x-none" altLang="en-US" sz="2800" baseline="-25000">
                <a:latin typeface="Arial Black" panose="020B0A04020102020204" charset="0"/>
              </a:rPr>
              <a:t>k</a:t>
            </a:r>
            <a:r>
              <a:rPr lang="x-none" altLang="en-US" sz="2800">
                <a:latin typeface="Arial Black" panose="020B0A04020102020204" charset="0"/>
              </a:rPr>
              <a:t>|T</a:t>
            </a:r>
            <a:r>
              <a:rPr lang="x-none" altLang="en-US" sz="2800" baseline="-25000">
                <a:latin typeface="Arial Black" panose="020B0A04020102020204" charset="0"/>
              </a:rPr>
              <a:t>1</a:t>
            </a:r>
            <a:r>
              <a:rPr lang="x-none" altLang="en-US" sz="2800">
                <a:latin typeface="Arial Black" panose="020B0A04020102020204" charset="0"/>
              </a:rPr>
              <a:t>) = (4/6)</a:t>
            </a:r>
            <a:r>
              <a:rPr lang="" altLang="x-none" sz="2800" baseline="30000">
                <a:latin typeface="Arial Black" panose="020B0A04020102020204" charset="0"/>
              </a:rPr>
              <a:t>1</a:t>
            </a:r>
            <a:r>
              <a:rPr lang="x-none" altLang="en-US" sz="2800">
                <a:latin typeface="Arial Black" panose="020B0A04020102020204" charset="0"/>
              </a:rPr>
              <a:t> x (2/6)</a:t>
            </a:r>
            <a:r>
              <a:rPr lang="" altLang="x-none" sz="2800" baseline="30000">
                <a:latin typeface="Arial Black" panose="020B0A04020102020204" charset="0"/>
              </a:rPr>
              <a:t>9</a:t>
            </a:r>
            <a:r>
              <a:rPr lang="x-none" altLang="en-US" sz="2800">
                <a:latin typeface="Arial Black" panose="020B0A04020102020204" charset="0"/>
              </a:rPr>
              <a:t>=0.0000</a:t>
            </a:r>
            <a:r>
              <a:rPr lang="" altLang="x-none" sz="2800">
                <a:latin typeface="Arial Black" panose="020B0A04020102020204" charset="0"/>
              </a:rPr>
              <a:t>33</a:t>
            </a:r>
            <a:endParaRPr lang="" altLang="x-none" sz="2800">
              <a:latin typeface="Arial Black" panose="020B0A04020102020204" charset="0"/>
            </a:endParaRPr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>
          <a:xfrm>
            <a:off x="628651" y="203836"/>
            <a:ext cx="7886712" cy="1325565"/>
          </a:xfrm>
        </p:spPr>
        <p:txBody>
          <a:bodyPr>
            <a:normAutofit fontScale="90000"/>
          </a:bodyPr>
          <a:p>
            <a:r>
              <a:rPr lang="x-none" altLang="en-US"/>
              <a:t>Combining probabilities: </a:t>
            </a:r>
            <a:br>
              <a:rPr lang="x-none" altLang="en-US"/>
            </a:br>
            <a:r>
              <a:rPr lang="x-none" altLang="en-US"/>
              <a:t>The OR rule in phylogenetics</a:t>
            </a:r>
            <a:endParaRPr lang="x-none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66825" y="1450975"/>
            <a:ext cx="6386830" cy="435165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685925" y="3161030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x-none" altLang="en-US">
                <a:solidFill>
                  <a:schemeClr val="tx1"/>
                </a:solidFill>
                <a:latin typeface="Arial Black" panose="020B0A04020102020204" charset="0"/>
              </a:rPr>
              <a:t>1</a:t>
            </a:r>
            <a:endParaRPr lang="x-none" altLang="en-US">
              <a:solidFill>
                <a:schemeClr val="tx1"/>
              </a:solidFill>
              <a:latin typeface="Arial Black" panose="020B0A0402010202020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925445" y="2383155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" altLang="x-none">
                <a:solidFill>
                  <a:schemeClr val="tx1"/>
                </a:solidFill>
                <a:latin typeface="Arial Black" panose="020B0A04020102020204" charset="0"/>
              </a:rPr>
              <a:t>1</a:t>
            </a:r>
            <a:endParaRPr lang="" altLang="x-none">
              <a:solidFill>
                <a:schemeClr val="tx1"/>
              </a:solidFill>
              <a:latin typeface="Arial Black" panose="020B0A0402010202020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920365" y="3966210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" altLang="x-none">
                <a:solidFill>
                  <a:schemeClr val="tx1"/>
                </a:solidFill>
                <a:latin typeface="Arial Black" panose="020B0A04020102020204" charset="0"/>
              </a:rPr>
              <a:t>1</a:t>
            </a:r>
            <a:endParaRPr lang="" altLang="x-none">
              <a:solidFill>
                <a:schemeClr val="tx1"/>
              </a:solidFill>
              <a:latin typeface="Arial Black" panose="020B0A0402010202020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146550" y="3430270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" altLang="x-none">
                <a:solidFill>
                  <a:schemeClr val="tx1"/>
                </a:solidFill>
                <a:latin typeface="Arial Black" panose="020B0A04020102020204" charset="0"/>
              </a:rPr>
              <a:t>0</a:t>
            </a:r>
            <a:endParaRPr lang="" altLang="x-none">
              <a:solidFill>
                <a:schemeClr val="tx1"/>
              </a:solidFill>
              <a:latin typeface="Arial Black" panose="020B0A0402010202020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158615" y="2388870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x-none" altLang="en-US">
                <a:solidFill>
                  <a:schemeClr val="tx1"/>
                </a:solidFill>
                <a:latin typeface="Arial Black" panose="020B0A04020102020204" charset="0"/>
              </a:rPr>
              <a:t>1</a:t>
            </a:r>
            <a:endParaRPr lang="x-none" altLang="en-US">
              <a:solidFill>
                <a:schemeClr val="tx1"/>
              </a:solidFill>
              <a:latin typeface="Arial Black" panose="020B0A0402010202020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157980" y="4490720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" altLang="x-none">
                <a:solidFill>
                  <a:schemeClr val="tx1"/>
                </a:solidFill>
                <a:latin typeface="Arial Black" panose="020B0A04020102020204" charset="0"/>
              </a:rPr>
              <a:t>1</a:t>
            </a:r>
            <a:endParaRPr lang="" altLang="x-none">
              <a:solidFill>
                <a:schemeClr val="tx1"/>
              </a:solidFill>
              <a:latin typeface="Arial Black" panose="020B0A0402010202020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372735" y="4847590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x-none" altLang="en-US">
                <a:solidFill>
                  <a:schemeClr val="tx1"/>
                </a:solidFill>
                <a:latin typeface="Arial Black" panose="020B0A04020102020204" charset="0"/>
              </a:rPr>
              <a:t>1</a:t>
            </a:r>
            <a:endParaRPr lang="x-none" altLang="en-US">
              <a:solidFill>
                <a:schemeClr val="tx1"/>
              </a:solidFill>
              <a:latin typeface="Arial Black" panose="020B0A0402010202020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396230" y="4127500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x-none" altLang="en-US">
                <a:solidFill>
                  <a:schemeClr val="tx1"/>
                </a:solidFill>
                <a:latin typeface="Arial Black" panose="020B0A04020102020204" charset="0"/>
              </a:rPr>
              <a:t>1</a:t>
            </a:r>
            <a:endParaRPr lang="x-none" altLang="en-US">
              <a:solidFill>
                <a:schemeClr val="tx1"/>
              </a:solidFill>
              <a:latin typeface="Arial Black" panose="020B0A0402010202020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403215" y="3448685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x-none" altLang="en-US">
                <a:solidFill>
                  <a:schemeClr val="tx1"/>
                </a:solidFill>
                <a:latin typeface="Arial Black" panose="020B0A04020102020204" charset="0"/>
              </a:rPr>
              <a:t>0</a:t>
            </a:r>
            <a:endParaRPr lang="x-none" altLang="en-US">
              <a:solidFill>
                <a:schemeClr val="tx1"/>
              </a:solidFill>
              <a:latin typeface="Arial Black" panose="020B0A0402010202020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390515" y="2746375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x-none" altLang="en-US">
                <a:solidFill>
                  <a:schemeClr val="tx1"/>
                </a:solidFill>
                <a:latin typeface="Arial Black" panose="020B0A04020102020204" charset="0"/>
              </a:rPr>
              <a:t>0</a:t>
            </a:r>
            <a:endParaRPr lang="x-none" altLang="en-US">
              <a:solidFill>
                <a:schemeClr val="tx1"/>
              </a:solidFill>
              <a:latin typeface="Arial Black" panose="020B0A0402010202020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396865" y="2038350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x-none" altLang="en-US">
                <a:solidFill>
                  <a:schemeClr val="tx1"/>
                </a:solidFill>
                <a:latin typeface="Arial Black" panose="020B0A04020102020204" charset="0"/>
              </a:rPr>
              <a:t>0</a:t>
            </a:r>
            <a:endParaRPr lang="x-none" altLang="en-US">
              <a:solidFill>
                <a:schemeClr val="tx1"/>
              </a:solidFill>
              <a:latin typeface="Arial Black" panose="020B0A04020102020204" charset="0"/>
            </a:endParaRPr>
          </a:p>
        </p:txBody>
      </p:sp>
      <p:sp>
        <p:nvSpPr>
          <p:cNvPr id="26" name="Text Box 25"/>
          <p:cNvSpPr txBox="1"/>
          <p:nvPr/>
        </p:nvSpPr>
        <p:spPr>
          <a:xfrm>
            <a:off x="-20955" y="5852795"/>
            <a:ext cx="878840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x-none" altLang="en-US" sz="2800">
                <a:latin typeface="Arial Black" panose="020B0A04020102020204" charset="0"/>
              </a:rPr>
              <a:t>Likelihood (D, N</a:t>
            </a:r>
            <a:r>
              <a:rPr lang="x-none" altLang="en-US" sz="2800" baseline="-25000">
                <a:latin typeface="Arial Black" panose="020B0A04020102020204" charset="0"/>
              </a:rPr>
              <a:t>k</a:t>
            </a:r>
            <a:r>
              <a:rPr lang="x-none" altLang="en-US" sz="2800">
                <a:latin typeface="Arial Black" panose="020B0A04020102020204" charset="0"/>
              </a:rPr>
              <a:t>|T</a:t>
            </a:r>
            <a:r>
              <a:rPr lang="x-none" altLang="en-US" sz="2800" baseline="-25000">
                <a:latin typeface="Arial Black" panose="020B0A04020102020204" charset="0"/>
              </a:rPr>
              <a:t>1</a:t>
            </a:r>
            <a:r>
              <a:rPr lang="x-none" altLang="en-US" sz="2800">
                <a:latin typeface="Arial Black" panose="020B0A04020102020204" charset="0"/>
              </a:rPr>
              <a:t>) = (4/6)</a:t>
            </a:r>
            <a:r>
              <a:rPr lang="" altLang="x-none" sz="2800" baseline="30000">
                <a:latin typeface="Arial Black" panose="020B0A04020102020204" charset="0"/>
              </a:rPr>
              <a:t>7</a:t>
            </a:r>
            <a:r>
              <a:rPr lang="x-none" altLang="en-US" sz="2800">
                <a:latin typeface="Arial Black" panose="020B0A04020102020204" charset="0"/>
              </a:rPr>
              <a:t> x (2/6)</a:t>
            </a:r>
            <a:r>
              <a:rPr lang="" altLang="x-none" sz="2800" baseline="30000">
                <a:latin typeface="Arial Black" panose="020B0A04020102020204" charset="0"/>
              </a:rPr>
              <a:t>3</a:t>
            </a:r>
            <a:r>
              <a:rPr lang="x-none" altLang="en-US" sz="2800">
                <a:latin typeface="Arial Black" panose="020B0A04020102020204" charset="0"/>
              </a:rPr>
              <a:t>=0.00</a:t>
            </a:r>
            <a:r>
              <a:rPr lang="" altLang="x-none" sz="2800">
                <a:latin typeface="Arial Black" panose="020B0A04020102020204" charset="0"/>
              </a:rPr>
              <a:t>217</a:t>
            </a:r>
            <a:endParaRPr lang="" altLang="x-none" sz="2800">
              <a:latin typeface="Arial Black" panose="020B0A04020102020204" charset="0"/>
            </a:endParaRPr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>
          <a:xfrm>
            <a:off x="628651" y="203836"/>
            <a:ext cx="7886712" cy="1325565"/>
          </a:xfrm>
        </p:spPr>
        <p:txBody>
          <a:bodyPr>
            <a:normAutofit fontScale="90000"/>
          </a:bodyPr>
          <a:p>
            <a:r>
              <a:rPr lang="x-none" altLang="en-US"/>
              <a:t>Combining probabilities: </a:t>
            </a:r>
            <a:br>
              <a:rPr lang="x-none" altLang="en-US"/>
            </a:br>
            <a:r>
              <a:rPr lang="x-none" altLang="en-US"/>
              <a:t>The OR rule in phylogenetics</a:t>
            </a:r>
            <a:endParaRPr lang="x-none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1936" y="5020311"/>
            <a:ext cx="7886712" cy="1325565"/>
          </a:xfrm>
        </p:spPr>
        <p:txBody>
          <a:bodyPr>
            <a:noAutofit/>
          </a:bodyPr>
          <a:p>
            <a:r>
              <a:rPr lang="x-none" altLang="en-US" sz="2400"/>
              <a:t>There are 2</a:t>
            </a:r>
            <a:r>
              <a:rPr lang="x-none" altLang="en-US" sz="2400" baseline="30000"/>
              <a:t>6</a:t>
            </a:r>
            <a:r>
              <a:rPr lang="x-none" altLang="en-US" sz="2400"/>
              <a:t> = 64 possible node assignments. We could calculate the likelihood of each one, then </a:t>
            </a:r>
            <a:r>
              <a:rPr lang="" altLang="x-none" sz="2400"/>
              <a:t>(?)</a:t>
            </a:r>
            <a:r>
              <a:rPr lang="x-none" altLang="en-US" sz="2400"/>
              <a:t> them together, to get the total L(Data | Tree</a:t>
            </a:r>
            <a:r>
              <a:rPr lang="x-none" altLang="en-US" sz="2400" baseline="-25000"/>
              <a:t>1</a:t>
            </a:r>
            <a:r>
              <a:rPr lang="x-none" altLang="en-US" sz="2400"/>
              <a:t>).   </a:t>
            </a:r>
            <a:endParaRPr lang="x-none" altLang="en-US" sz="2400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88390" y="450850"/>
            <a:ext cx="6386830" cy="435165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507490" y="2160905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x-none" altLang="en-US">
              <a:solidFill>
                <a:schemeClr val="tx1"/>
              </a:solidFill>
              <a:latin typeface="Arial Black" panose="020B0A0402010202020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747010" y="1383030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x-none" altLang="en-US">
              <a:solidFill>
                <a:schemeClr val="tx1"/>
              </a:solidFill>
              <a:latin typeface="Arial Black" panose="020B0A0402010202020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741930" y="2966085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x-none" altLang="en-US">
              <a:solidFill>
                <a:schemeClr val="tx1"/>
              </a:solidFill>
              <a:latin typeface="Arial Black" panose="020B0A0402010202020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968115" y="2430145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x-none" altLang="en-US">
              <a:solidFill>
                <a:schemeClr val="tx1"/>
              </a:solidFill>
              <a:latin typeface="Arial Black" panose="020B0A0402010202020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980180" y="1388745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x-none" altLang="en-US">
              <a:solidFill>
                <a:schemeClr val="tx1"/>
              </a:solidFill>
              <a:latin typeface="Arial Black" panose="020B0A0402010202020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979545" y="3490595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x-none" altLang="en-US">
              <a:solidFill>
                <a:schemeClr val="tx1"/>
              </a:solidFill>
              <a:latin typeface="Arial Black" panose="020B0A0402010202020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194300" y="3847465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x-none" altLang="en-US">
                <a:solidFill>
                  <a:schemeClr val="tx1"/>
                </a:solidFill>
                <a:latin typeface="Arial Black" panose="020B0A04020102020204" charset="0"/>
              </a:rPr>
              <a:t>1</a:t>
            </a:r>
            <a:endParaRPr lang="x-none" altLang="en-US">
              <a:solidFill>
                <a:schemeClr val="tx1"/>
              </a:solidFill>
              <a:latin typeface="Arial Black" panose="020B0A0402010202020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217795" y="3127375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x-none" altLang="en-US">
                <a:solidFill>
                  <a:schemeClr val="tx1"/>
                </a:solidFill>
                <a:latin typeface="Arial Black" panose="020B0A04020102020204" charset="0"/>
              </a:rPr>
              <a:t>1</a:t>
            </a:r>
            <a:endParaRPr lang="x-none" altLang="en-US">
              <a:solidFill>
                <a:schemeClr val="tx1"/>
              </a:solidFill>
              <a:latin typeface="Arial Black" panose="020B0A0402010202020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224780" y="2448560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x-none" altLang="en-US">
                <a:solidFill>
                  <a:schemeClr val="tx1"/>
                </a:solidFill>
                <a:latin typeface="Arial Black" panose="020B0A04020102020204" charset="0"/>
              </a:rPr>
              <a:t>0</a:t>
            </a:r>
            <a:endParaRPr lang="x-none" altLang="en-US">
              <a:solidFill>
                <a:schemeClr val="tx1"/>
              </a:solidFill>
              <a:latin typeface="Arial Black" panose="020B0A0402010202020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212080" y="1746250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x-none" altLang="en-US">
                <a:solidFill>
                  <a:schemeClr val="tx1"/>
                </a:solidFill>
                <a:latin typeface="Arial Black" panose="020B0A04020102020204" charset="0"/>
              </a:rPr>
              <a:t>0</a:t>
            </a:r>
            <a:endParaRPr lang="x-none" altLang="en-US">
              <a:solidFill>
                <a:schemeClr val="tx1"/>
              </a:solidFill>
              <a:latin typeface="Arial Black" panose="020B0A0402010202020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218430" y="1038225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x-none" altLang="en-US">
                <a:solidFill>
                  <a:schemeClr val="tx1"/>
                </a:solidFill>
                <a:latin typeface="Arial Black" panose="020B0A04020102020204" charset="0"/>
              </a:rPr>
              <a:t>0</a:t>
            </a:r>
            <a:endParaRPr lang="x-none" altLang="en-US">
              <a:solidFill>
                <a:schemeClr val="tx1"/>
              </a:solidFill>
              <a:latin typeface="Arial Black" panose="020B0A04020102020204" charset="0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x-none" altLang="en-US"/>
              <a:t>We used discrete time units. Biology will want </a:t>
            </a:r>
            <a:r>
              <a:rPr lang="x-none" altLang="en-US" i="1"/>
              <a:t>continuous time</a:t>
            </a:r>
            <a:endParaRPr lang="x-none" altLang="en-US" i="1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x-none" altLang="en-US"/>
              <a:t>Continuous-Time Markov Models</a:t>
            </a:r>
            <a:endParaRPr lang="x-none" altLang="en-US"/>
          </a:p>
        </p:txBody>
      </p:sp>
      <p:sp>
        <p:nvSpPr>
          <p:cNvPr id="4" name="Title 1"/>
          <p:cNvSpPr>
            <a:spLocks noGrp="1"/>
          </p:cNvSpPr>
          <p:nvPr/>
        </p:nvSpPr>
        <p:spPr>
          <a:xfrm>
            <a:off x="535306" y="3088006"/>
            <a:ext cx="7886712" cy="13255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r>
              <a:rPr lang="x-none" altLang="en-US" sz="4000" i="1"/>
              <a:t>Markov assumption </a:t>
            </a:r>
            <a:r>
              <a:rPr lang="x-none" altLang="en-US" sz="4000"/>
              <a:t>= probability of change depends only on current state, not how long it has been in that state</a:t>
            </a:r>
            <a:endParaRPr lang="x-none" altLang="en-US" sz="40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/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en-US">
                <a:latin typeface="Ubuntu" panose="020B0604030602030204" charset="0"/>
                <a:cs typeface="Ubuntu" panose="020B0604030602030204" charset="0"/>
              </a:rPr>
              <a:t>Practical considerations</a:t>
            </a:r>
            <a:br>
              <a:rPr lang="en-US" altLang="en-US">
                <a:latin typeface="Ubuntu" panose="020B0604030602030204" charset="0"/>
                <a:cs typeface="Ubuntu" panose="020B0604030602030204" charset="0"/>
              </a:rPr>
            </a:br>
            <a:br>
              <a:rPr lang="en-US" altLang="en-US" sz="3600">
                <a:latin typeface="Ubuntu" panose="020B0604030602030204" charset="0"/>
                <a:cs typeface="Ubuntu" panose="020B0604030602030204" charset="0"/>
              </a:rPr>
            </a:br>
            <a:br>
              <a:rPr lang="en-US" altLang="en-US" sz="3600">
                <a:latin typeface="Ubuntu" panose="020B0604030602030204" charset="0"/>
                <a:cs typeface="Ubuntu" panose="020B0604030602030204" charset="0"/>
              </a:rPr>
            </a:br>
            <a:r>
              <a:rPr lang="" altLang="en-US" sz="3600">
                <a:latin typeface="Ubuntu" panose="020B0604030602030204" charset="0"/>
                <a:cs typeface="Ubuntu" panose="020B0604030602030204" charset="0"/>
              </a:rPr>
              <a:t>How do you find the most parsimonious tree?</a:t>
            </a:r>
            <a:endParaRPr lang="" altLang="en-US" sz="3600">
              <a:latin typeface="Ubuntu" panose="020B0604030602030204" charset="0"/>
              <a:cs typeface="Ubuntu" panose="020B0604030602030204" charset="0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x-none" altLang="en-US"/>
              <a:t>Our model of change depends on time:</a:t>
            </a:r>
            <a:br>
              <a:rPr lang="x-none" altLang="en-US"/>
            </a:br>
            <a:r>
              <a:rPr lang="x-none" altLang="en-US"/>
              <a:t>We must estimate branch lengths</a:t>
            </a:r>
            <a:endParaRPr lang="x-none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711065" y="2111375"/>
            <a:ext cx="4114165" cy="4351655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/>
        </p:nvSpPr>
        <p:spPr>
          <a:xfrm>
            <a:off x="411480" y="2349500"/>
            <a:ext cx="4171950" cy="35636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r>
              <a:rPr lang="x-none" altLang="en-US"/>
              <a:t>Units of branch length will be expected number of substitutions per site</a:t>
            </a:r>
            <a:endParaRPr lang="x-none" altLang="en-US"/>
          </a:p>
          <a:p>
            <a:endParaRPr lang="x-none" altLang="en-US"/>
          </a:p>
          <a:p>
            <a:r>
              <a:rPr lang="x-none" altLang="en-US"/>
              <a:t>(= rate of substitions x time) </a:t>
            </a:r>
            <a:endParaRPr lang="x-none" altLang="en-US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635" y="1978025"/>
            <a:ext cx="3594735" cy="1325880"/>
          </a:xfrm>
        </p:spPr>
        <p:txBody>
          <a:bodyPr>
            <a:normAutofit fontScale="90000"/>
          </a:bodyPr>
          <a:p>
            <a:r>
              <a:rPr lang="x-none" altLang="en-US"/>
              <a:t>Probabilities are dependent on time</a:t>
            </a:r>
            <a:endParaRPr lang="x-none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264660" y="40640"/>
            <a:ext cx="4811395" cy="208978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3390" y="1920240"/>
            <a:ext cx="4819650" cy="4826635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ext Box 5"/>
          <p:cNvSpPr txBox="1"/>
          <p:nvPr/>
        </p:nvSpPr>
        <p:spPr>
          <a:xfrm>
            <a:off x="2954020" y="994410"/>
            <a:ext cx="1951355" cy="11887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en-US" sz="7200" b="1">
                <a:latin typeface="Arial" panose="020B0604020202020204" pitchFamily="34" charset="0"/>
              </a:rPr>
              <a:t>A</a:t>
            </a:r>
            <a:endParaRPr lang="x-none" altLang="en-US" sz="7200" b="1">
              <a:latin typeface="Arial" panose="020B0604020202020204" pitchFamily="34" charset="0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5635625" y="3526155"/>
            <a:ext cx="1951355" cy="11887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en-US" sz="7200" b="1">
                <a:latin typeface="Arial" panose="020B0604020202020204" pitchFamily="34" charset="0"/>
              </a:rPr>
              <a:t>T</a:t>
            </a:r>
            <a:endParaRPr lang="x-none" altLang="en-US" sz="7200" b="1">
              <a:latin typeface="Arial" panose="020B0604020202020204" pitchFamily="34" charset="0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3850640" y="4106545"/>
            <a:ext cx="1951355" cy="11887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en-US" sz="7200" b="1">
                <a:latin typeface="Arial" panose="020B0604020202020204" pitchFamily="34" charset="0"/>
              </a:rPr>
              <a:t>C</a:t>
            </a:r>
            <a:endParaRPr lang="x-none" altLang="en-US" sz="7200" b="1">
              <a:latin typeface="Arial" panose="020B0604020202020204" pitchFamily="34" charset="0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2048510" y="4078605"/>
            <a:ext cx="1951355" cy="11887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en-US" sz="7200" b="1">
                <a:latin typeface="Arial" panose="020B0604020202020204" pitchFamily="34" charset="0"/>
              </a:rPr>
              <a:t>G</a:t>
            </a:r>
            <a:endParaRPr lang="x-none" altLang="en-US" sz="7200" b="1">
              <a:latin typeface="Arial" panose="020B0604020202020204" pitchFamily="34" charset="0"/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389255" y="3389630"/>
            <a:ext cx="1951355" cy="11887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en-US" sz="7200" b="1">
                <a:latin typeface="Arial" panose="020B0604020202020204" pitchFamily="34" charset="0"/>
              </a:rPr>
              <a:t>A</a:t>
            </a:r>
            <a:endParaRPr lang="x-none" altLang="en-US" sz="7200" b="1">
              <a:latin typeface="Arial" panose="020B0604020202020204" pitchFamily="34" charset="0"/>
            </a:endParaRPr>
          </a:p>
        </p:txBody>
      </p:sp>
      <p:sp>
        <p:nvSpPr>
          <p:cNvPr id="9" name="Left Arrow 8"/>
          <p:cNvSpPr/>
          <p:nvPr/>
        </p:nvSpPr>
        <p:spPr>
          <a:xfrm rot="19440000">
            <a:off x="1276350" y="2434590"/>
            <a:ext cx="1435100" cy="648970"/>
          </a:xfrm>
          <a:prstGeom prst="lef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0" name="Left Arrow 9"/>
          <p:cNvSpPr/>
          <p:nvPr/>
        </p:nvSpPr>
        <p:spPr>
          <a:xfrm rot="16920000">
            <a:off x="2212975" y="2799715"/>
            <a:ext cx="1435100" cy="64897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1" name="Left Arrow 10"/>
          <p:cNvSpPr/>
          <p:nvPr/>
        </p:nvSpPr>
        <p:spPr>
          <a:xfrm rot="15180000">
            <a:off x="3191510" y="2783205"/>
            <a:ext cx="1435100" cy="64897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2" name="Left Arrow 11"/>
          <p:cNvSpPr/>
          <p:nvPr/>
        </p:nvSpPr>
        <p:spPr>
          <a:xfrm rot="13620000">
            <a:off x="4182110" y="2428240"/>
            <a:ext cx="1435100" cy="64897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3" name="Text Box 12"/>
          <p:cNvSpPr txBox="1"/>
          <p:nvPr/>
        </p:nvSpPr>
        <p:spPr>
          <a:xfrm>
            <a:off x="1514475" y="1774190"/>
            <a:ext cx="533400" cy="8229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4800">
                <a:cs typeface="Arial" panose="020B0604020202020204" pitchFamily="34" charset="0"/>
              </a:rPr>
              <a:t>β</a:t>
            </a:r>
            <a:endParaRPr lang="en-US" sz="4800">
              <a:cs typeface="Arial" panose="020B0604020202020204" pitchFamily="34" charset="0"/>
            </a:endParaRPr>
          </a:p>
        </p:txBody>
      </p:sp>
      <p:sp>
        <p:nvSpPr>
          <p:cNvPr id="14" name="Text Box 13"/>
          <p:cNvSpPr txBox="1"/>
          <p:nvPr/>
        </p:nvSpPr>
        <p:spPr>
          <a:xfrm>
            <a:off x="2141855" y="2758440"/>
            <a:ext cx="533400" cy="8229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4800">
                <a:cs typeface="Arial" panose="020B0604020202020204" pitchFamily="34" charset="0"/>
              </a:rPr>
              <a:t>β</a:t>
            </a:r>
            <a:endParaRPr lang="en-US" sz="4800">
              <a:cs typeface="Arial" panose="020B0604020202020204" pitchFamily="34" charset="0"/>
            </a:endParaRPr>
          </a:p>
        </p:txBody>
      </p:sp>
      <p:sp>
        <p:nvSpPr>
          <p:cNvPr id="15" name="Text Box 14"/>
          <p:cNvSpPr txBox="1"/>
          <p:nvPr/>
        </p:nvSpPr>
        <p:spPr>
          <a:xfrm>
            <a:off x="4105910" y="2617470"/>
            <a:ext cx="533400" cy="8229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4800">
                <a:cs typeface="Arial" panose="020B0604020202020204" pitchFamily="34" charset="0"/>
              </a:rPr>
              <a:t>β</a:t>
            </a:r>
            <a:endParaRPr lang="en-US" sz="4800">
              <a:cs typeface="Arial" panose="020B0604020202020204" pitchFamily="34" charset="0"/>
            </a:endParaRPr>
          </a:p>
        </p:txBody>
      </p:sp>
      <p:sp>
        <p:nvSpPr>
          <p:cNvPr id="16" name="Text Box 15"/>
          <p:cNvSpPr txBox="1"/>
          <p:nvPr/>
        </p:nvSpPr>
        <p:spPr>
          <a:xfrm>
            <a:off x="4932045" y="1875155"/>
            <a:ext cx="533400" cy="8229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4800">
                <a:cs typeface="Arial" panose="020B0604020202020204" pitchFamily="34" charset="0"/>
              </a:rPr>
              <a:t>β</a:t>
            </a:r>
            <a:endParaRPr lang="en-US" sz="4800">
              <a:cs typeface="Arial" panose="020B0604020202020204" pitchFamily="34" charset="0"/>
            </a:endParaRPr>
          </a:p>
        </p:txBody>
      </p:sp>
      <p:sp>
        <p:nvSpPr>
          <p:cNvPr id="18" name="Text Box 17"/>
          <p:cNvSpPr txBox="1"/>
          <p:nvPr/>
        </p:nvSpPr>
        <p:spPr>
          <a:xfrm>
            <a:off x="6017260" y="389255"/>
            <a:ext cx="1918970" cy="8229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4800">
                <a:latin typeface="Arial" panose="020B0604020202020204" pitchFamily="34" charset="0"/>
                <a:cs typeface="Arial" panose="020B0604020202020204" pitchFamily="34" charset="0"/>
              </a:rPr>
              <a:t>μ </a:t>
            </a:r>
            <a:r>
              <a:rPr lang="x-none" altLang="en-US" sz="4800">
                <a:latin typeface="Arial" panose="020B0604020202020204" pitchFamily="34" charset="0"/>
                <a:cs typeface="Arial" panose="020B0604020202020204" pitchFamily="34" charset="0"/>
              </a:rPr>
              <a:t>= 4</a:t>
            </a:r>
            <a:r>
              <a:rPr lang="en-US" sz="4800">
                <a:latin typeface="Arial" panose="020B0604020202020204" pitchFamily="34" charset="0"/>
                <a:cs typeface="Arial" panose="020B0604020202020204" pitchFamily="34" charset="0"/>
              </a:rPr>
              <a:t>β</a:t>
            </a:r>
            <a:endParaRPr lang="en-US" sz="4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x-none" altLang="en-US"/>
              <a:t>A (very) simple phylogeny...</a:t>
            </a:r>
            <a:endParaRPr lang="x-none" altLang="en-US"/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1562100" y="2188845"/>
            <a:ext cx="5804535" cy="12065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Box 4"/>
          <p:cNvSpPr txBox="1"/>
          <p:nvPr/>
        </p:nvSpPr>
        <p:spPr>
          <a:xfrm>
            <a:off x="3978910" y="1564640"/>
            <a:ext cx="1499870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en-US" sz="3600">
                <a:latin typeface="Arial" panose="020B0604020202020204" pitchFamily="34" charset="0"/>
              </a:rPr>
              <a:t>time</a:t>
            </a:r>
            <a:endParaRPr lang="x-none" altLang="en-US" sz="3600">
              <a:latin typeface="Arial" panose="020B0604020202020204" pitchFamily="34" charset="0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929005" y="1828165"/>
            <a:ext cx="1165860" cy="7010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en-US" sz="4000" b="1">
                <a:latin typeface="Arial" panose="020B0604020202020204" pitchFamily="34" charset="0"/>
              </a:rPr>
              <a:t>A</a:t>
            </a:r>
            <a:endParaRPr lang="x-none" altLang="en-US" sz="4000" b="1">
              <a:latin typeface="Arial" panose="020B0604020202020204" pitchFamily="34" charset="0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7394575" y="1901825"/>
            <a:ext cx="868680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en-US" sz="3600" b="1">
                <a:latin typeface="Arial" panose="020B0604020202020204" pitchFamily="34" charset="0"/>
              </a:rPr>
              <a:t>A</a:t>
            </a:r>
            <a:endParaRPr lang="x-none" altLang="en-US" sz="3600" b="1">
              <a:latin typeface="Arial" panose="020B0604020202020204" pitchFamily="34" charset="0"/>
            </a:endParaRPr>
          </a:p>
        </p:txBody>
      </p:sp>
      <p:sp>
        <p:nvSpPr>
          <p:cNvPr id="18" name="Content Placeholder 17"/>
          <p:cNvSpPr>
            <a:spLocks noGrp="1"/>
          </p:cNvSpPr>
          <p:nvPr>
            <p:ph idx="1"/>
          </p:nvPr>
        </p:nvSpPr>
        <p:spPr>
          <a:xfrm>
            <a:off x="830581" y="2867663"/>
            <a:ext cx="7886712" cy="4351344"/>
          </a:xfrm>
        </p:spPr>
        <p:txBody>
          <a:bodyPr/>
          <a:p>
            <a:pPr marL="0" indent="0">
              <a:buNone/>
            </a:pPr>
            <a:r>
              <a:rPr lang="x-none" altLang="en-US"/>
              <a:t>P</a:t>
            </a:r>
            <a:r>
              <a:rPr lang="x-none" altLang="en-US" baseline="-25000"/>
              <a:t>AA</a:t>
            </a:r>
            <a:r>
              <a:rPr lang="x-none" altLang="en-US"/>
              <a:t>  = </a:t>
            </a:r>
            <a:endParaRPr lang="x-none" altLang="en-US"/>
          </a:p>
          <a:p>
            <a:pPr marL="0" indent="0">
              <a:buNone/>
            </a:pPr>
            <a:r>
              <a:rPr lang="x-none" altLang="en-US"/>
              <a:t>Probability nothing happened + </a:t>
            </a:r>
            <a:endParaRPr lang="x-none" altLang="en-US"/>
          </a:p>
          <a:p>
            <a:pPr marL="0" indent="0">
              <a:buNone/>
            </a:pPr>
            <a:r>
              <a:rPr lang="x-none" altLang="en-US"/>
              <a:t>Probability something happened, but that the last thing that happened ended in an A</a:t>
            </a:r>
            <a:endParaRPr lang="x-none" altLang="en-US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x-none" altLang="en-US"/>
              <a:t>A (very) simple phylogeny...</a:t>
            </a:r>
            <a:endParaRPr lang="x-none" altLang="en-US"/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1562100" y="2188845"/>
            <a:ext cx="5804535" cy="12065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Box 4"/>
          <p:cNvSpPr txBox="1"/>
          <p:nvPr/>
        </p:nvSpPr>
        <p:spPr>
          <a:xfrm>
            <a:off x="3978910" y="1564640"/>
            <a:ext cx="1499870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en-US" sz="3600">
                <a:latin typeface="Arial" panose="020B0604020202020204" pitchFamily="34" charset="0"/>
              </a:rPr>
              <a:t>time</a:t>
            </a:r>
            <a:endParaRPr lang="x-none" altLang="en-US" sz="3600">
              <a:latin typeface="Arial" panose="020B0604020202020204" pitchFamily="34" charset="0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929005" y="1828165"/>
            <a:ext cx="1165860" cy="7010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en-US" sz="4000" b="1">
                <a:latin typeface="Arial" panose="020B0604020202020204" pitchFamily="34" charset="0"/>
              </a:rPr>
              <a:t>A</a:t>
            </a:r>
            <a:endParaRPr lang="x-none" altLang="en-US" sz="4000" b="1">
              <a:latin typeface="Arial" panose="020B0604020202020204" pitchFamily="34" charset="0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7394575" y="1901825"/>
            <a:ext cx="868680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en-US" sz="3600" b="1">
                <a:latin typeface="Arial" panose="020B0604020202020204" pitchFamily="34" charset="0"/>
              </a:rPr>
              <a:t>A</a:t>
            </a:r>
            <a:endParaRPr lang="x-none" altLang="en-US" sz="3600" b="1">
              <a:latin typeface="Arial" panose="020B0604020202020204" pitchFamily="34" charset="0"/>
            </a:endParaRPr>
          </a:p>
        </p:txBody>
      </p:sp>
      <p:sp>
        <p:nvSpPr>
          <p:cNvPr id="18" name="Content Placeholder 17"/>
          <p:cNvSpPr>
            <a:spLocks noGrp="1"/>
          </p:cNvSpPr>
          <p:nvPr>
            <p:ph idx="1"/>
          </p:nvPr>
        </p:nvSpPr>
        <p:spPr>
          <a:xfrm>
            <a:off x="830581" y="2867663"/>
            <a:ext cx="7886712" cy="4351344"/>
          </a:xfrm>
        </p:spPr>
        <p:txBody>
          <a:bodyPr/>
          <a:p>
            <a:pPr marL="0" indent="0">
              <a:buNone/>
            </a:pPr>
            <a:r>
              <a:rPr lang="x-none" altLang="en-US"/>
              <a:t>P</a:t>
            </a:r>
            <a:r>
              <a:rPr lang="x-none" altLang="en-US" baseline="-25000"/>
              <a:t>AA</a:t>
            </a:r>
            <a:r>
              <a:rPr lang="x-none" altLang="en-US"/>
              <a:t>  = 	(e</a:t>
            </a:r>
            <a:r>
              <a:rPr lang="x-none" altLang="en-US" baseline="30000"/>
              <a:t>-</a:t>
            </a:r>
            <a:r>
              <a:rPr lang="x-none" altLang="en-US" baseline="30000">
                <a:cs typeface="Arial" panose="020B0604020202020204" pitchFamily="34" charset="0"/>
              </a:rPr>
              <a:t>μt</a:t>
            </a:r>
            <a:r>
              <a:rPr lang="x-none" altLang="en-US"/>
              <a:t> ) 		+ 	(1 - </a:t>
            </a:r>
            <a:r>
              <a:rPr lang="x-none" altLang="en-US">
                <a:sym typeface="+mn-ea"/>
              </a:rPr>
              <a:t>e</a:t>
            </a:r>
            <a:r>
              <a:rPr lang="x-none" altLang="en-US" baseline="30000">
                <a:sym typeface="+mn-ea"/>
              </a:rPr>
              <a:t>-</a:t>
            </a:r>
            <a:r>
              <a:rPr lang="x-none" altLang="en-US" baseline="30000">
                <a:cs typeface="Arial" panose="020B0604020202020204" pitchFamily="34" charset="0"/>
                <a:sym typeface="+mn-ea"/>
              </a:rPr>
              <a:t>μt</a:t>
            </a:r>
            <a:r>
              <a:rPr lang="x-none" altLang="en-US">
                <a:cs typeface="Arial" panose="020B0604020202020204" pitchFamily="34" charset="0"/>
                <a:sym typeface="+mn-ea"/>
              </a:rPr>
              <a:t>)(1/4)</a:t>
            </a:r>
            <a:endParaRPr lang="x-none" altLang="en-US">
              <a:cs typeface="Arial" panose="020B0604020202020204" pitchFamily="34" charset="0"/>
              <a:sym typeface="+mn-ea"/>
            </a:endParaRPr>
          </a:p>
        </p:txBody>
      </p:sp>
      <p:sp>
        <p:nvSpPr>
          <p:cNvPr id="2" name="Right Arrow 1"/>
          <p:cNvSpPr/>
          <p:nvPr/>
        </p:nvSpPr>
        <p:spPr>
          <a:xfrm rot="16260000">
            <a:off x="2633980" y="3618865"/>
            <a:ext cx="964565" cy="4527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" name="Right Arrow 2"/>
          <p:cNvSpPr/>
          <p:nvPr/>
        </p:nvSpPr>
        <p:spPr>
          <a:xfrm rot="16260000">
            <a:off x="5636260" y="3656965"/>
            <a:ext cx="964565" cy="4527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 rot="16260000">
            <a:off x="6656070" y="3664585"/>
            <a:ext cx="964565" cy="4527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0" name="Text Box 9"/>
          <p:cNvSpPr txBox="1"/>
          <p:nvPr/>
        </p:nvSpPr>
        <p:spPr>
          <a:xfrm>
            <a:off x="2544445" y="4387215"/>
            <a:ext cx="1589405" cy="11887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en-US">
                <a:latin typeface="Arial" panose="020B0604020202020204" pitchFamily="34" charset="0"/>
              </a:rPr>
              <a:t>Probability something doesn't  happen</a:t>
            </a:r>
            <a:endParaRPr lang="x-none" altLang="en-US">
              <a:latin typeface="Arial" panose="020B0604020202020204" pitchFamily="34" charset="0"/>
            </a:endParaRPr>
          </a:p>
        </p:txBody>
      </p:sp>
      <p:sp>
        <p:nvSpPr>
          <p:cNvPr id="11" name="Text Box 10"/>
          <p:cNvSpPr txBox="1"/>
          <p:nvPr/>
        </p:nvSpPr>
        <p:spPr>
          <a:xfrm>
            <a:off x="5434330" y="4507865"/>
            <a:ext cx="1297940" cy="11887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en-US">
                <a:latin typeface="Arial" panose="020B0604020202020204" pitchFamily="34" charset="0"/>
              </a:rPr>
              <a:t>Probability at least one thing happens</a:t>
            </a:r>
            <a:endParaRPr lang="x-none" altLang="en-US">
              <a:latin typeface="Arial" panose="020B0604020202020204" pitchFamily="34" charset="0"/>
            </a:endParaRPr>
          </a:p>
        </p:txBody>
      </p:sp>
      <p:sp>
        <p:nvSpPr>
          <p:cNvPr id="12" name="Text Box 11"/>
          <p:cNvSpPr txBox="1"/>
          <p:nvPr/>
        </p:nvSpPr>
        <p:spPr>
          <a:xfrm>
            <a:off x="6644640" y="4497705"/>
            <a:ext cx="1589405" cy="14630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en-US">
                <a:latin typeface="Arial" panose="020B0604020202020204" pitchFamily="34" charset="0"/>
              </a:rPr>
              <a:t>Probability that the last thing that happened ends in an A</a:t>
            </a:r>
            <a:endParaRPr lang="x-none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x-none" altLang="en-US"/>
              <a:t>A (very) simple phylogeny...</a:t>
            </a:r>
            <a:endParaRPr lang="x-none" altLang="en-US"/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1562100" y="2188845"/>
            <a:ext cx="5804535" cy="12065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Box 4"/>
          <p:cNvSpPr txBox="1"/>
          <p:nvPr/>
        </p:nvSpPr>
        <p:spPr>
          <a:xfrm>
            <a:off x="3978910" y="1564640"/>
            <a:ext cx="1499870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en-US" sz="3600">
                <a:latin typeface="Arial" panose="020B0604020202020204" pitchFamily="34" charset="0"/>
              </a:rPr>
              <a:t>time</a:t>
            </a:r>
            <a:endParaRPr lang="x-none" altLang="en-US" sz="3600">
              <a:latin typeface="Arial" panose="020B0604020202020204" pitchFamily="34" charset="0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929005" y="1828165"/>
            <a:ext cx="1165860" cy="7010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en-US" sz="4000" b="1">
                <a:latin typeface="Arial" panose="020B0604020202020204" pitchFamily="34" charset="0"/>
              </a:rPr>
              <a:t>A</a:t>
            </a:r>
            <a:endParaRPr lang="x-none" altLang="en-US" sz="4000" b="1">
              <a:latin typeface="Arial" panose="020B0604020202020204" pitchFamily="34" charset="0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7394575" y="1901825"/>
            <a:ext cx="868680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en-US" sz="3600" b="1">
                <a:latin typeface="Arial" panose="020B0604020202020204" pitchFamily="34" charset="0"/>
              </a:rPr>
              <a:t>G</a:t>
            </a:r>
            <a:endParaRPr lang="x-none" altLang="en-US" sz="3600" b="1">
              <a:latin typeface="Arial" panose="020B0604020202020204" pitchFamily="34" charset="0"/>
            </a:endParaRPr>
          </a:p>
        </p:txBody>
      </p:sp>
      <p:sp>
        <p:nvSpPr>
          <p:cNvPr id="18" name="Content Placeholder 17"/>
          <p:cNvSpPr>
            <a:spLocks noGrp="1"/>
          </p:cNvSpPr>
          <p:nvPr>
            <p:ph idx="1"/>
          </p:nvPr>
        </p:nvSpPr>
        <p:spPr>
          <a:xfrm>
            <a:off x="830581" y="2867663"/>
            <a:ext cx="7886712" cy="4351344"/>
          </a:xfrm>
        </p:spPr>
        <p:txBody>
          <a:bodyPr/>
          <a:p>
            <a:pPr marL="0" indent="0">
              <a:buNone/>
            </a:pPr>
            <a:r>
              <a:rPr lang="x-none" altLang="en-US"/>
              <a:t>P</a:t>
            </a:r>
            <a:r>
              <a:rPr lang="x-none" altLang="en-US" baseline="-25000"/>
              <a:t>AG</a:t>
            </a:r>
            <a:r>
              <a:rPr lang="x-none" altLang="en-US"/>
              <a:t>  = 				(1 - </a:t>
            </a:r>
            <a:r>
              <a:rPr lang="x-none" altLang="en-US">
                <a:sym typeface="+mn-ea"/>
              </a:rPr>
              <a:t>e</a:t>
            </a:r>
            <a:r>
              <a:rPr lang="x-none" altLang="en-US" baseline="30000">
                <a:sym typeface="+mn-ea"/>
              </a:rPr>
              <a:t>-</a:t>
            </a:r>
            <a:r>
              <a:rPr lang="x-none" altLang="en-US" baseline="30000">
                <a:cs typeface="Arial" panose="020B0604020202020204" pitchFamily="34" charset="0"/>
                <a:sym typeface="+mn-ea"/>
              </a:rPr>
              <a:t>μt</a:t>
            </a:r>
            <a:r>
              <a:rPr lang="x-none" altLang="en-US">
                <a:cs typeface="Arial" panose="020B0604020202020204" pitchFamily="34" charset="0"/>
                <a:sym typeface="+mn-ea"/>
              </a:rPr>
              <a:t>)(1/4)</a:t>
            </a:r>
            <a:endParaRPr lang="x-none" altLang="en-US">
              <a:cs typeface="Arial" panose="020B0604020202020204" pitchFamily="34" charset="0"/>
              <a:sym typeface="+mn-ea"/>
            </a:endParaRPr>
          </a:p>
        </p:txBody>
      </p:sp>
      <p:sp>
        <p:nvSpPr>
          <p:cNvPr id="3" name="Right Arrow 2"/>
          <p:cNvSpPr/>
          <p:nvPr/>
        </p:nvSpPr>
        <p:spPr>
          <a:xfrm rot="16260000">
            <a:off x="5636260" y="3656965"/>
            <a:ext cx="964565" cy="4527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 rot="16260000">
            <a:off x="6656070" y="3664585"/>
            <a:ext cx="964565" cy="4527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1" name="Text Box 10"/>
          <p:cNvSpPr txBox="1"/>
          <p:nvPr/>
        </p:nvSpPr>
        <p:spPr>
          <a:xfrm>
            <a:off x="5434330" y="4507865"/>
            <a:ext cx="1297940" cy="11887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en-US">
                <a:latin typeface="Arial" panose="020B0604020202020204" pitchFamily="34" charset="0"/>
              </a:rPr>
              <a:t>Probability at least one thing happens</a:t>
            </a:r>
            <a:endParaRPr lang="x-none" altLang="en-US">
              <a:latin typeface="Arial" panose="020B0604020202020204" pitchFamily="34" charset="0"/>
            </a:endParaRPr>
          </a:p>
        </p:txBody>
      </p:sp>
      <p:sp>
        <p:nvSpPr>
          <p:cNvPr id="12" name="Text Box 11"/>
          <p:cNvSpPr txBox="1"/>
          <p:nvPr/>
        </p:nvSpPr>
        <p:spPr>
          <a:xfrm>
            <a:off x="6644640" y="4497705"/>
            <a:ext cx="1589405" cy="14630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en-US">
                <a:latin typeface="Arial" panose="020B0604020202020204" pitchFamily="34" charset="0"/>
              </a:rPr>
              <a:t>Probability that the last thing that happened ends in an G</a:t>
            </a:r>
            <a:endParaRPr lang="x-none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x-none" altLang="en-US"/>
              <a:t>A (very) simple phylogeny...</a:t>
            </a:r>
            <a:endParaRPr lang="x-none" altLang="en-US"/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1562100" y="2188845"/>
            <a:ext cx="5804535" cy="12065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Box 4"/>
          <p:cNvSpPr txBox="1"/>
          <p:nvPr/>
        </p:nvSpPr>
        <p:spPr>
          <a:xfrm>
            <a:off x="3978910" y="1564640"/>
            <a:ext cx="1499870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en-US" sz="3600">
                <a:latin typeface="Arial" panose="020B0604020202020204" pitchFamily="34" charset="0"/>
              </a:rPr>
              <a:t>time</a:t>
            </a:r>
            <a:endParaRPr lang="x-none" altLang="en-US" sz="3600">
              <a:latin typeface="Arial" panose="020B0604020202020204" pitchFamily="34" charset="0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929005" y="1828165"/>
            <a:ext cx="1165860" cy="7010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en-US" sz="4000" b="1">
                <a:latin typeface="Arial" panose="020B0604020202020204" pitchFamily="34" charset="0"/>
              </a:rPr>
              <a:t>A</a:t>
            </a:r>
            <a:endParaRPr lang="x-none" altLang="en-US" sz="4000" b="1">
              <a:latin typeface="Arial" panose="020B0604020202020204" pitchFamily="34" charset="0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7394575" y="1901825"/>
            <a:ext cx="868680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en-US" sz="3600" b="1">
                <a:latin typeface="Arial" panose="020B0604020202020204" pitchFamily="34" charset="0"/>
              </a:rPr>
              <a:t>C</a:t>
            </a:r>
            <a:endParaRPr lang="x-none" altLang="en-US" sz="3600" b="1">
              <a:latin typeface="Arial" panose="020B0604020202020204" pitchFamily="34" charset="0"/>
            </a:endParaRPr>
          </a:p>
        </p:txBody>
      </p:sp>
      <p:sp>
        <p:nvSpPr>
          <p:cNvPr id="18" name="Content Placeholder 17"/>
          <p:cNvSpPr>
            <a:spLocks noGrp="1"/>
          </p:cNvSpPr>
          <p:nvPr>
            <p:ph idx="1"/>
          </p:nvPr>
        </p:nvSpPr>
        <p:spPr>
          <a:xfrm>
            <a:off x="830581" y="2867663"/>
            <a:ext cx="7886712" cy="4351344"/>
          </a:xfrm>
        </p:spPr>
        <p:txBody>
          <a:bodyPr/>
          <a:p>
            <a:pPr marL="0" indent="0">
              <a:buNone/>
            </a:pPr>
            <a:r>
              <a:rPr lang="x-none" altLang="en-US"/>
              <a:t>P</a:t>
            </a:r>
            <a:r>
              <a:rPr lang="x-none" altLang="en-US" baseline="-25000"/>
              <a:t>AC</a:t>
            </a:r>
            <a:r>
              <a:rPr lang="x-none" altLang="en-US"/>
              <a:t>  = 				(1 - </a:t>
            </a:r>
            <a:r>
              <a:rPr lang="x-none" altLang="en-US">
                <a:sym typeface="+mn-ea"/>
              </a:rPr>
              <a:t>e</a:t>
            </a:r>
            <a:r>
              <a:rPr lang="x-none" altLang="en-US" baseline="30000">
                <a:sym typeface="+mn-ea"/>
              </a:rPr>
              <a:t>-</a:t>
            </a:r>
            <a:r>
              <a:rPr lang="x-none" altLang="en-US" baseline="30000">
                <a:cs typeface="Arial" panose="020B0604020202020204" pitchFamily="34" charset="0"/>
                <a:sym typeface="+mn-ea"/>
              </a:rPr>
              <a:t>μt</a:t>
            </a:r>
            <a:r>
              <a:rPr lang="x-none" altLang="en-US">
                <a:cs typeface="Arial" panose="020B0604020202020204" pitchFamily="34" charset="0"/>
                <a:sym typeface="+mn-ea"/>
              </a:rPr>
              <a:t>)(1/4)</a:t>
            </a:r>
            <a:endParaRPr lang="x-none" altLang="en-US">
              <a:cs typeface="Arial" panose="020B0604020202020204" pitchFamily="34" charset="0"/>
              <a:sym typeface="+mn-ea"/>
            </a:endParaRPr>
          </a:p>
        </p:txBody>
      </p:sp>
      <p:sp>
        <p:nvSpPr>
          <p:cNvPr id="3" name="Right Arrow 2"/>
          <p:cNvSpPr/>
          <p:nvPr/>
        </p:nvSpPr>
        <p:spPr>
          <a:xfrm rot="16260000">
            <a:off x="5636260" y="3656965"/>
            <a:ext cx="964565" cy="4527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 rot="16260000">
            <a:off x="6656070" y="3664585"/>
            <a:ext cx="964565" cy="4527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1" name="Text Box 10"/>
          <p:cNvSpPr txBox="1"/>
          <p:nvPr/>
        </p:nvSpPr>
        <p:spPr>
          <a:xfrm>
            <a:off x="5434330" y="4507865"/>
            <a:ext cx="1297940" cy="11887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en-US">
                <a:latin typeface="Arial" panose="020B0604020202020204" pitchFamily="34" charset="0"/>
              </a:rPr>
              <a:t>Probability at least one thing happens</a:t>
            </a:r>
            <a:endParaRPr lang="x-none" altLang="en-US">
              <a:latin typeface="Arial" panose="020B0604020202020204" pitchFamily="34" charset="0"/>
            </a:endParaRPr>
          </a:p>
        </p:txBody>
      </p:sp>
      <p:sp>
        <p:nvSpPr>
          <p:cNvPr id="12" name="Text Box 11"/>
          <p:cNvSpPr txBox="1"/>
          <p:nvPr/>
        </p:nvSpPr>
        <p:spPr>
          <a:xfrm>
            <a:off x="6644640" y="4497705"/>
            <a:ext cx="1589405" cy="14630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en-US">
                <a:latin typeface="Arial" panose="020B0604020202020204" pitchFamily="34" charset="0"/>
              </a:rPr>
              <a:t>Probability that the last thing that happened ends in an C</a:t>
            </a:r>
            <a:endParaRPr lang="x-none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x-none" altLang="en-US"/>
              <a:t>A (very) simple phylogeny...</a:t>
            </a:r>
            <a:endParaRPr lang="x-none" altLang="en-US"/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1562100" y="2188845"/>
            <a:ext cx="5804535" cy="12065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Box 4"/>
          <p:cNvSpPr txBox="1"/>
          <p:nvPr/>
        </p:nvSpPr>
        <p:spPr>
          <a:xfrm>
            <a:off x="3978910" y="1564640"/>
            <a:ext cx="1499870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en-US" sz="3600">
                <a:latin typeface="Arial" panose="020B0604020202020204" pitchFamily="34" charset="0"/>
              </a:rPr>
              <a:t>time</a:t>
            </a:r>
            <a:endParaRPr lang="x-none" altLang="en-US" sz="3600">
              <a:latin typeface="Arial" panose="020B0604020202020204" pitchFamily="34" charset="0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929005" y="1828165"/>
            <a:ext cx="1165860" cy="7010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en-US" sz="4000" b="1">
                <a:latin typeface="Arial" panose="020B0604020202020204" pitchFamily="34" charset="0"/>
              </a:rPr>
              <a:t>A</a:t>
            </a:r>
            <a:endParaRPr lang="x-none" altLang="en-US" sz="4000" b="1">
              <a:latin typeface="Arial" panose="020B0604020202020204" pitchFamily="34" charset="0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7394575" y="1901825"/>
            <a:ext cx="868680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en-US" sz="3600" b="1">
                <a:latin typeface="Arial" panose="020B0604020202020204" pitchFamily="34" charset="0"/>
              </a:rPr>
              <a:t>T</a:t>
            </a:r>
            <a:endParaRPr lang="x-none" altLang="en-US" sz="3600" b="1">
              <a:latin typeface="Arial" panose="020B0604020202020204" pitchFamily="34" charset="0"/>
            </a:endParaRPr>
          </a:p>
        </p:txBody>
      </p:sp>
      <p:sp>
        <p:nvSpPr>
          <p:cNvPr id="18" name="Content Placeholder 17"/>
          <p:cNvSpPr>
            <a:spLocks noGrp="1"/>
          </p:cNvSpPr>
          <p:nvPr>
            <p:ph idx="1"/>
          </p:nvPr>
        </p:nvSpPr>
        <p:spPr>
          <a:xfrm>
            <a:off x="830581" y="2867663"/>
            <a:ext cx="7886712" cy="4351344"/>
          </a:xfrm>
        </p:spPr>
        <p:txBody>
          <a:bodyPr/>
          <a:p>
            <a:pPr marL="0" indent="0">
              <a:buNone/>
            </a:pPr>
            <a:r>
              <a:rPr lang="x-none" altLang="en-US"/>
              <a:t>P</a:t>
            </a:r>
            <a:r>
              <a:rPr lang="x-none" altLang="en-US" baseline="-25000"/>
              <a:t>AT</a:t>
            </a:r>
            <a:r>
              <a:rPr lang="x-none" altLang="en-US"/>
              <a:t>  = 				(1 - </a:t>
            </a:r>
            <a:r>
              <a:rPr lang="x-none" altLang="en-US">
                <a:sym typeface="+mn-ea"/>
              </a:rPr>
              <a:t>e</a:t>
            </a:r>
            <a:r>
              <a:rPr lang="x-none" altLang="en-US" baseline="30000">
                <a:sym typeface="+mn-ea"/>
              </a:rPr>
              <a:t>-</a:t>
            </a:r>
            <a:r>
              <a:rPr lang="x-none" altLang="en-US" baseline="30000">
                <a:cs typeface="Arial" panose="020B0604020202020204" pitchFamily="34" charset="0"/>
                <a:sym typeface="+mn-ea"/>
              </a:rPr>
              <a:t>μt</a:t>
            </a:r>
            <a:r>
              <a:rPr lang="x-none" altLang="en-US">
                <a:cs typeface="Arial" panose="020B0604020202020204" pitchFamily="34" charset="0"/>
                <a:sym typeface="+mn-ea"/>
              </a:rPr>
              <a:t>)(1/4)</a:t>
            </a:r>
            <a:endParaRPr lang="x-none" altLang="en-US">
              <a:cs typeface="Arial" panose="020B0604020202020204" pitchFamily="34" charset="0"/>
              <a:sym typeface="+mn-ea"/>
            </a:endParaRPr>
          </a:p>
        </p:txBody>
      </p:sp>
      <p:sp>
        <p:nvSpPr>
          <p:cNvPr id="3" name="Right Arrow 2"/>
          <p:cNvSpPr/>
          <p:nvPr/>
        </p:nvSpPr>
        <p:spPr>
          <a:xfrm rot="16260000">
            <a:off x="5636260" y="3656965"/>
            <a:ext cx="964565" cy="4527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 rot="16260000">
            <a:off x="6656070" y="3664585"/>
            <a:ext cx="964565" cy="4527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1" name="Text Box 10"/>
          <p:cNvSpPr txBox="1"/>
          <p:nvPr/>
        </p:nvSpPr>
        <p:spPr>
          <a:xfrm>
            <a:off x="5434330" y="4507865"/>
            <a:ext cx="1297940" cy="11887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en-US">
                <a:latin typeface="Arial" panose="020B0604020202020204" pitchFamily="34" charset="0"/>
              </a:rPr>
              <a:t>Probability at least one thing happens</a:t>
            </a:r>
            <a:endParaRPr lang="x-none" altLang="en-US">
              <a:latin typeface="Arial" panose="020B0604020202020204" pitchFamily="34" charset="0"/>
            </a:endParaRPr>
          </a:p>
        </p:txBody>
      </p:sp>
      <p:sp>
        <p:nvSpPr>
          <p:cNvPr id="12" name="Text Box 11"/>
          <p:cNvSpPr txBox="1"/>
          <p:nvPr/>
        </p:nvSpPr>
        <p:spPr>
          <a:xfrm>
            <a:off x="6644640" y="4497705"/>
            <a:ext cx="1589405" cy="14630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en-US">
                <a:latin typeface="Arial" panose="020B0604020202020204" pitchFamily="34" charset="0"/>
              </a:rPr>
              <a:t>Probability that the last thing that happened ends in an T</a:t>
            </a:r>
            <a:endParaRPr lang="x-none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x-none" altLang="en-US"/>
              <a:t>One last bit...substitutions vs. "events"  </a:t>
            </a:r>
            <a:endParaRPr lang="x-none" altLang="en-US"/>
          </a:p>
        </p:txBody>
      </p:sp>
      <p:sp>
        <p:nvSpPr>
          <p:cNvPr id="18" name="Text Box 17"/>
          <p:cNvSpPr txBox="1"/>
          <p:nvPr/>
        </p:nvSpPr>
        <p:spPr>
          <a:xfrm>
            <a:off x="2052955" y="1943100"/>
            <a:ext cx="4492625" cy="8229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4800" i="1">
                <a:latin typeface="Arial" panose="020B0604020202020204" pitchFamily="34" charset="0"/>
                <a:cs typeface="Arial" panose="020B0604020202020204" pitchFamily="34" charset="0"/>
              </a:rPr>
              <a:t>ν </a:t>
            </a:r>
            <a:r>
              <a:rPr lang="x-none" altLang="en-US" sz="4800" i="1">
                <a:latin typeface="Arial" panose="020B0604020202020204" pitchFamily="34" charset="0"/>
                <a:cs typeface="Arial" panose="020B0604020202020204" pitchFamily="34" charset="0"/>
              </a:rPr>
              <a:t>= (3/4)</a:t>
            </a:r>
            <a:r>
              <a:rPr lang="en-US" sz="4800" i="1">
                <a:latin typeface="Arial" panose="020B0604020202020204" pitchFamily="34" charset="0"/>
                <a:cs typeface="Arial" panose="020B0604020202020204" pitchFamily="34" charset="0"/>
              </a:rPr>
              <a:t>μ</a:t>
            </a:r>
            <a:r>
              <a:rPr lang="x-none" altLang="en-US" sz="4800" i="1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sz="4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x-none" altLang="en-US" sz="4800">
                <a:latin typeface="Arial" panose="020B0604020202020204" pitchFamily="34" charset="0"/>
                <a:cs typeface="Arial" panose="020B0604020202020204" pitchFamily="34" charset="0"/>
              </a:rPr>
              <a:t>= </a:t>
            </a:r>
            <a:r>
              <a:rPr lang="x-none" altLang="en-US" sz="4800" i="1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sz="4800" i="1">
                <a:latin typeface="Arial" panose="020B0604020202020204" pitchFamily="34" charset="0"/>
                <a:cs typeface="Arial" panose="020B0604020202020204" pitchFamily="34" charset="0"/>
              </a:rPr>
              <a:t>β</a:t>
            </a:r>
            <a:r>
              <a:rPr lang="x-none" altLang="en-US" sz="4800" i="1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endParaRPr lang="x-none" altLang="en-US" sz="4800" i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itle 1"/>
          <p:cNvSpPr>
            <a:spLocks noGrp="1"/>
          </p:cNvSpPr>
          <p:nvPr/>
        </p:nvSpPr>
        <p:spPr>
          <a:xfrm>
            <a:off x="689611" y="4170681"/>
            <a:ext cx="7886712" cy="13255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r>
              <a:rPr lang="x-none" altLang="en-US"/>
              <a:t>Only 3 out of 4 events results in a substitution. Thus, we can define the substitution rate </a:t>
            </a:r>
            <a:r>
              <a:rPr lang="en-US" i="1">
                <a:cs typeface="Arial" panose="020B0604020202020204" pitchFamily="34" charset="0"/>
                <a:sym typeface="+mn-ea"/>
              </a:rPr>
              <a:t>ν</a:t>
            </a:r>
            <a:r>
              <a:rPr lang="x-none" altLang="en-US" i="1">
                <a:cs typeface="Arial" panose="020B0604020202020204" pitchFamily="34" charset="0"/>
                <a:sym typeface="+mn-ea"/>
              </a:rPr>
              <a:t>. </a:t>
            </a:r>
            <a:endParaRPr lang="x-none" altLang="en-US" i="1">
              <a:cs typeface="Arial" panose="020B0604020202020204" pitchFamily="34" charset="0"/>
              <a:sym typeface="+mn-ea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3114675" y="3206750"/>
            <a:ext cx="2534285" cy="8229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x-none" altLang="en-US" sz="4800" i="1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4</a:t>
            </a:r>
            <a:r>
              <a:rPr lang="en-US" sz="4800" i="1">
                <a:latin typeface="Arial" panose="020B0604020202020204" pitchFamily="34" charset="0"/>
                <a:cs typeface="Arial" panose="020B0604020202020204" pitchFamily="34" charset="0"/>
              </a:rPr>
              <a:t>ν</a:t>
            </a:r>
            <a:r>
              <a:rPr lang="x-none" altLang="en-US" sz="4800" i="1">
                <a:latin typeface="Arial" panose="020B0604020202020204" pitchFamily="34" charset="0"/>
                <a:cs typeface="Arial" panose="020B0604020202020204" pitchFamily="34" charset="0"/>
              </a:rPr>
              <a:t>/3</a:t>
            </a:r>
            <a:r>
              <a:rPr lang="en-US" sz="4800" i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x-none" altLang="en-US" sz="4800" i="1">
                <a:latin typeface="Arial" panose="020B0604020202020204" pitchFamily="34" charset="0"/>
                <a:cs typeface="Arial" panose="020B0604020202020204" pitchFamily="34" charset="0"/>
              </a:rPr>
              <a:t>= </a:t>
            </a:r>
            <a:r>
              <a:rPr lang="en-US" sz="4800" i="1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μ</a:t>
            </a:r>
            <a:r>
              <a:rPr lang="x-none" altLang="en-US" sz="4800" i="1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endParaRPr lang="x-none" altLang="en-US" sz="4800" i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8" name="Content Placeholder 17"/>
          <p:cNvSpPr>
            <a:spLocks noGrp="1"/>
          </p:cNvSpPr>
          <p:nvPr/>
        </p:nvSpPr>
        <p:spPr>
          <a:xfrm>
            <a:off x="741046" y="462283"/>
            <a:ext cx="7886712" cy="43513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x-none" altLang="en-US"/>
              <a:t>P</a:t>
            </a:r>
            <a:r>
              <a:rPr lang="x-none" altLang="en-US" baseline="-25000"/>
              <a:t>AA</a:t>
            </a:r>
            <a:r>
              <a:rPr lang="x-none" altLang="en-US"/>
              <a:t>  = 	(e</a:t>
            </a:r>
            <a:r>
              <a:rPr lang="x-none" altLang="en-US" baseline="30000"/>
              <a:t>-</a:t>
            </a:r>
            <a:r>
              <a:rPr lang="x-none" altLang="en-US" baseline="30000">
                <a:cs typeface="Arial" panose="020B0604020202020204" pitchFamily="34" charset="0"/>
              </a:rPr>
              <a:t>μt</a:t>
            </a:r>
            <a:r>
              <a:rPr lang="x-none" altLang="en-US"/>
              <a:t> ) 		+ 	(1 - </a:t>
            </a:r>
            <a:r>
              <a:rPr lang="x-none" altLang="en-US">
                <a:sym typeface="+mn-ea"/>
              </a:rPr>
              <a:t>e</a:t>
            </a:r>
            <a:r>
              <a:rPr lang="x-none" altLang="en-US" baseline="30000">
                <a:sym typeface="+mn-ea"/>
              </a:rPr>
              <a:t>-</a:t>
            </a:r>
            <a:r>
              <a:rPr lang="x-none" altLang="en-US" baseline="30000">
                <a:cs typeface="Arial" panose="020B0604020202020204" pitchFamily="34" charset="0"/>
                <a:sym typeface="+mn-ea"/>
              </a:rPr>
              <a:t>μt</a:t>
            </a:r>
            <a:r>
              <a:rPr lang="x-none" altLang="en-US">
                <a:cs typeface="Arial" panose="020B0604020202020204" pitchFamily="34" charset="0"/>
                <a:sym typeface="+mn-ea"/>
              </a:rPr>
              <a:t>)(1/4)</a:t>
            </a:r>
            <a:endParaRPr lang="x-none" altLang="en-US">
              <a:cs typeface="Arial" panose="020B0604020202020204" pitchFamily="34" charset="0"/>
              <a:sym typeface="+mn-ea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765176" y="1224918"/>
            <a:ext cx="7886712" cy="4351344"/>
          </a:xfrm>
        </p:spPr>
        <p:txBody>
          <a:bodyPr/>
          <a:p>
            <a:pPr marL="0" indent="0">
              <a:buNone/>
            </a:pPr>
            <a:r>
              <a:rPr lang="x-none" altLang="en-US"/>
              <a:t>P</a:t>
            </a:r>
            <a:r>
              <a:rPr lang="x-none" altLang="en-US" baseline="-25000"/>
              <a:t>AG</a:t>
            </a:r>
            <a:r>
              <a:rPr lang="x-none" altLang="en-US"/>
              <a:t>  = 				(1 - </a:t>
            </a:r>
            <a:r>
              <a:rPr lang="x-none" altLang="en-US">
                <a:sym typeface="+mn-ea"/>
              </a:rPr>
              <a:t>e</a:t>
            </a:r>
            <a:r>
              <a:rPr lang="x-none" altLang="en-US" baseline="30000">
                <a:sym typeface="+mn-ea"/>
              </a:rPr>
              <a:t>-</a:t>
            </a:r>
            <a:r>
              <a:rPr lang="x-none" altLang="en-US" baseline="30000">
                <a:cs typeface="Arial" panose="020B0604020202020204" pitchFamily="34" charset="0"/>
                <a:sym typeface="+mn-ea"/>
              </a:rPr>
              <a:t>μt</a:t>
            </a:r>
            <a:r>
              <a:rPr lang="x-none" altLang="en-US">
                <a:cs typeface="Arial" panose="020B0604020202020204" pitchFamily="34" charset="0"/>
                <a:sym typeface="+mn-ea"/>
              </a:rPr>
              <a:t>)(1/4)</a:t>
            </a:r>
            <a:endParaRPr lang="x-none" altLang="en-US">
              <a:cs typeface="Arial" panose="020B0604020202020204" pitchFamily="34" charset="0"/>
              <a:sym typeface="+mn-ea"/>
            </a:endParaRPr>
          </a:p>
        </p:txBody>
      </p:sp>
      <p:sp>
        <p:nvSpPr>
          <p:cNvPr id="5" name="Content Placeholder 17"/>
          <p:cNvSpPr>
            <a:spLocks noGrp="1"/>
          </p:cNvSpPr>
          <p:nvPr/>
        </p:nvSpPr>
        <p:spPr>
          <a:xfrm>
            <a:off x="729616" y="1932943"/>
            <a:ext cx="7886712" cy="43513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x-none" altLang="en-US"/>
              <a:t>P</a:t>
            </a:r>
            <a:r>
              <a:rPr lang="x-none" altLang="en-US" baseline="-25000"/>
              <a:t>AC</a:t>
            </a:r>
            <a:r>
              <a:rPr lang="x-none" altLang="en-US"/>
              <a:t>  = 				(1 - </a:t>
            </a:r>
            <a:r>
              <a:rPr lang="x-none" altLang="en-US">
                <a:sym typeface="+mn-ea"/>
              </a:rPr>
              <a:t>e</a:t>
            </a:r>
            <a:r>
              <a:rPr lang="x-none" altLang="en-US" baseline="30000">
                <a:sym typeface="+mn-ea"/>
              </a:rPr>
              <a:t>-</a:t>
            </a:r>
            <a:r>
              <a:rPr lang="x-none" altLang="en-US" baseline="30000">
                <a:cs typeface="Arial" panose="020B0604020202020204" pitchFamily="34" charset="0"/>
                <a:sym typeface="+mn-ea"/>
              </a:rPr>
              <a:t>μt</a:t>
            </a:r>
            <a:r>
              <a:rPr lang="x-none" altLang="en-US">
                <a:cs typeface="Arial" panose="020B0604020202020204" pitchFamily="34" charset="0"/>
                <a:sym typeface="+mn-ea"/>
              </a:rPr>
              <a:t>)(1/4)</a:t>
            </a:r>
            <a:endParaRPr lang="x-none" altLang="en-US">
              <a:cs typeface="Arial" panose="020B0604020202020204" pitchFamily="34" charset="0"/>
              <a:sym typeface="+mn-ea"/>
            </a:endParaRPr>
          </a:p>
        </p:txBody>
      </p:sp>
      <p:sp>
        <p:nvSpPr>
          <p:cNvPr id="6" name="Content Placeholder 17"/>
          <p:cNvSpPr>
            <a:spLocks noGrp="1"/>
          </p:cNvSpPr>
          <p:nvPr/>
        </p:nvSpPr>
        <p:spPr>
          <a:xfrm>
            <a:off x="719456" y="2611758"/>
            <a:ext cx="7886712" cy="43513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x-none" altLang="en-US"/>
              <a:t>P</a:t>
            </a:r>
            <a:r>
              <a:rPr lang="x-none" altLang="en-US" baseline="-25000"/>
              <a:t>AT</a:t>
            </a:r>
            <a:r>
              <a:rPr lang="x-none" altLang="en-US"/>
              <a:t>  = 				(1 - </a:t>
            </a:r>
            <a:r>
              <a:rPr lang="x-none" altLang="en-US">
                <a:sym typeface="+mn-ea"/>
              </a:rPr>
              <a:t>e</a:t>
            </a:r>
            <a:r>
              <a:rPr lang="x-none" altLang="en-US" baseline="30000">
                <a:sym typeface="+mn-ea"/>
              </a:rPr>
              <a:t>-</a:t>
            </a:r>
            <a:r>
              <a:rPr lang="x-none" altLang="en-US" baseline="30000">
                <a:cs typeface="Arial" panose="020B0604020202020204" pitchFamily="34" charset="0"/>
                <a:sym typeface="+mn-ea"/>
              </a:rPr>
              <a:t>μt</a:t>
            </a:r>
            <a:r>
              <a:rPr lang="x-none" altLang="en-US">
                <a:cs typeface="Arial" panose="020B0604020202020204" pitchFamily="34" charset="0"/>
                <a:sym typeface="+mn-ea"/>
              </a:rPr>
              <a:t>)(1/4)</a:t>
            </a:r>
            <a:endParaRPr lang="x-none" altLang="en-US">
              <a:cs typeface="Arial" panose="020B0604020202020204" pitchFamily="34" charset="0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3971" y="943452"/>
            <a:ext cx="5915034" cy="994174"/>
          </a:xfrm>
        </p:spPr>
        <p:txBody>
          <a:bodyPr/>
          <a:p>
            <a:r>
              <a:rPr lang="x-none" altLang="en-US" sz="3000">
                <a:effectLst/>
              </a:rPr>
              <a:t>Heuristic searches</a:t>
            </a:r>
            <a:endParaRPr lang="x-none" altLang="en-US" sz="3000">
              <a:effectLst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76939" y="2172176"/>
            <a:ext cx="4678680" cy="339090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8" name="Content Placeholder 17"/>
          <p:cNvSpPr>
            <a:spLocks noGrp="1"/>
          </p:cNvSpPr>
          <p:nvPr/>
        </p:nvSpPr>
        <p:spPr>
          <a:xfrm>
            <a:off x="741046" y="462283"/>
            <a:ext cx="7886712" cy="43513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x-none" altLang="en-US"/>
              <a:t>P</a:t>
            </a:r>
            <a:r>
              <a:rPr lang="x-none" altLang="en-US" baseline="-25000"/>
              <a:t>AA</a:t>
            </a:r>
            <a:r>
              <a:rPr lang="x-none" altLang="en-US"/>
              <a:t>  = 	(1/4) 		+ 	(3/4)(e</a:t>
            </a:r>
            <a:r>
              <a:rPr lang="x-none" altLang="en-US" baseline="30000"/>
              <a:t>-</a:t>
            </a:r>
            <a:r>
              <a:rPr lang="x-none" altLang="en-US" i="1" baseline="30000">
                <a:cs typeface="Arial" panose="020B0604020202020204" pitchFamily="34" charset="0"/>
                <a:sym typeface="+mn-ea"/>
              </a:rPr>
              <a:t>4</a:t>
            </a:r>
            <a:r>
              <a:rPr lang="en-US" i="1" baseline="30000">
                <a:cs typeface="Arial" panose="020B0604020202020204" pitchFamily="34" charset="0"/>
                <a:sym typeface="+mn-ea"/>
              </a:rPr>
              <a:t>ν</a:t>
            </a:r>
            <a:r>
              <a:rPr lang="x-none" altLang="en-US" i="1" baseline="30000">
                <a:cs typeface="Arial" panose="020B0604020202020204" pitchFamily="34" charset="0"/>
                <a:sym typeface="+mn-ea"/>
              </a:rPr>
              <a:t>/3</a:t>
            </a:r>
            <a:r>
              <a:rPr lang="x-none" altLang="en-US"/>
              <a:t> ) 	</a:t>
            </a:r>
            <a:endParaRPr lang="x-none" altLang="en-US">
              <a:cs typeface="Arial" panose="020B0604020202020204" pitchFamily="34" charset="0"/>
              <a:sym typeface="+mn-ea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765176" y="1224918"/>
            <a:ext cx="7886712" cy="4351344"/>
          </a:xfrm>
        </p:spPr>
        <p:txBody>
          <a:bodyPr/>
          <a:p>
            <a:pPr marL="0" indent="0">
              <a:buNone/>
            </a:pPr>
            <a:r>
              <a:rPr lang="x-none" altLang="en-US"/>
              <a:t>P</a:t>
            </a:r>
            <a:r>
              <a:rPr lang="x-none" altLang="en-US" baseline="-25000"/>
              <a:t>AG</a:t>
            </a:r>
            <a:r>
              <a:rPr lang="x-none" altLang="en-US"/>
              <a:t>  = 	(1/4) 		-	</a:t>
            </a:r>
            <a:r>
              <a:rPr lang="x-none" altLang="en-US">
                <a:cs typeface="Arial" panose="020B0604020202020204" pitchFamily="34" charset="0"/>
                <a:sym typeface="+mn-ea"/>
              </a:rPr>
              <a:t>(1/4)</a:t>
            </a:r>
            <a:r>
              <a:rPr lang="x-none" altLang="en-US"/>
              <a:t>(</a:t>
            </a:r>
            <a:r>
              <a:rPr lang="x-none" altLang="en-US">
                <a:sym typeface="+mn-ea"/>
              </a:rPr>
              <a:t>e</a:t>
            </a:r>
            <a:r>
              <a:rPr lang="x-none" altLang="en-US" baseline="30000">
                <a:sym typeface="+mn-ea"/>
              </a:rPr>
              <a:t>-</a:t>
            </a:r>
            <a:r>
              <a:rPr lang="x-none" altLang="en-US" i="1" baseline="30000">
                <a:cs typeface="Arial" panose="020B0604020202020204" pitchFamily="34" charset="0"/>
                <a:sym typeface="+mn-ea"/>
              </a:rPr>
              <a:t>4</a:t>
            </a:r>
            <a:r>
              <a:rPr lang="en-US" i="1" baseline="30000">
                <a:cs typeface="Arial" panose="020B0604020202020204" pitchFamily="34" charset="0"/>
                <a:sym typeface="+mn-ea"/>
              </a:rPr>
              <a:t>ν</a:t>
            </a:r>
            <a:r>
              <a:rPr lang="x-none" altLang="en-US" i="1" baseline="30000">
                <a:cs typeface="Arial" panose="020B0604020202020204" pitchFamily="34" charset="0"/>
                <a:sym typeface="+mn-ea"/>
              </a:rPr>
              <a:t>/3</a:t>
            </a:r>
            <a:r>
              <a:rPr lang="x-none" altLang="en-US">
                <a:cs typeface="Arial" panose="020B0604020202020204" pitchFamily="34" charset="0"/>
                <a:sym typeface="+mn-ea"/>
              </a:rPr>
              <a:t>)</a:t>
            </a:r>
            <a:endParaRPr lang="x-none" altLang="en-US">
              <a:cs typeface="Arial" panose="020B0604020202020204" pitchFamily="34" charset="0"/>
              <a:sym typeface="+mn-ea"/>
            </a:endParaRPr>
          </a:p>
        </p:txBody>
      </p:sp>
      <p:sp>
        <p:nvSpPr>
          <p:cNvPr id="5" name="Content Placeholder 17"/>
          <p:cNvSpPr>
            <a:spLocks noGrp="1"/>
          </p:cNvSpPr>
          <p:nvPr/>
        </p:nvSpPr>
        <p:spPr>
          <a:xfrm>
            <a:off x="729616" y="1932943"/>
            <a:ext cx="7886712" cy="43513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x-none" altLang="en-US"/>
              <a:t>P</a:t>
            </a:r>
            <a:r>
              <a:rPr lang="x-none" altLang="en-US" baseline="-25000"/>
              <a:t>AC</a:t>
            </a:r>
            <a:r>
              <a:rPr lang="x-none" altLang="en-US"/>
              <a:t>  = 	</a:t>
            </a:r>
            <a:r>
              <a:rPr lang="x-none" altLang="en-US">
                <a:sym typeface="+mn-ea"/>
              </a:rPr>
              <a:t>(1/4) 		-	</a:t>
            </a:r>
            <a:r>
              <a:rPr lang="x-none" altLang="en-US">
                <a:cs typeface="Arial" panose="020B0604020202020204" pitchFamily="34" charset="0"/>
                <a:sym typeface="+mn-ea"/>
              </a:rPr>
              <a:t>(1/4)</a:t>
            </a:r>
            <a:r>
              <a:rPr lang="x-none" altLang="en-US">
                <a:sym typeface="+mn-ea"/>
              </a:rPr>
              <a:t>(e</a:t>
            </a:r>
            <a:r>
              <a:rPr lang="x-none" altLang="en-US" baseline="30000">
                <a:sym typeface="+mn-ea"/>
              </a:rPr>
              <a:t>-</a:t>
            </a:r>
            <a:r>
              <a:rPr lang="x-none" altLang="en-US" i="1" baseline="30000">
                <a:cs typeface="Arial" panose="020B0604020202020204" pitchFamily="34" charset="0"/>
                <a:sym typeface="+mn-ea"/>
              </a:rPr>
              <a:t>4</a:t>
            </a:r>
            <a:r>
              <a:rPr lang="en-US" i="1" baseline="30000">
                <a:cs typeface="Arial" panose="020B0604020202020204" pitchFamily="34" charset="0"/>
                <a:sym typeface="+mn-ea"/>
              </a:rPr>
              <a:t>ν</a:t>
            </a:r>
            <a:r>
              <a:rPr lang="x-none" altLang="en-US" i="1" baseline="30000">
                <a:cs typeface="Arial" panose="020B0604020202020204" pitchFamily="34" charset="0"/>
                <a:sym typeface="+mn-ea"/>
              </a:rPr>
              <a:t>/3</a:t>
            </a:r>
            <a:r>
              <a:rPr lang="x-none" altLang="en-US">
                <a:cs typeface="Arial" panose="020B0604020202020204" pitchFamily="34" charset="0"/>
                <a:sym typeface="+mn-ea"/>
              </a:rPr>
              <a:t>)</a:t>
            </a:r>
            <a:endParaRPr lang="x-none" altLang="en-US">
              <a:cs typeface="Arial" panose="020B0604020202020204" pitchFamily="34" charset="0"/>
              <a:sym typeface="+mn-ea"/>
            </a:endParaRPr>
          </a:p>
          <a:p>
            <a:pPr marL="0" indent="0">
              <a:buNone/>
            </a:pPr>
            <a:endParaRPr lang="x-none" altLang="en-US">
              <a:cs typeface="Arial" panose="020B0604020202020204" pitchFamily="34" charset="0"/>
              <a:sym typeface="+mn-ea"/>
            </a:endParaRPr>
          </a:p>
        </p:txBody>
      </p:sp>
      <p:sp>
        <p:nvSpPr>
          <p:cNvPr id="6" name="Content Placeholder 17"/>
          <p:cNvSpPr>
            <a:spLocks noGrp="1"/>
          </p:cNvSpPr>
          <p:nvPr/>
        </p:nvSpPr>
        <p:spPr>
          <a:xfrm>
            <a:off x="719456" y="2611758"/>
            <a:ext cx="7886712" cy="43513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x-none" altLang="en-US"/>
              <a:t>P</a:t>
            </a:r>
            <a:r>
              <a:rPr lang="x-none" altLang="en-US" baseline="-25000"/>
              <a:t>AT</a:t>
            </a:r>
            <a:r>
              <a:rPr lang="x-none" altLang="en-US"/>
              <a:t>  = 	</a:t>
            </a:r>
            <a:r>
              <a:rPr lang="x-none" altLang="en-US">
                <a:sym typeface="+mn-ea"/>
              </a:rPr>
              <a:t>(1/4) 		-	</a:t>
            </a:r>
            <a:r>
              <a:rPr lang="x-none" altLang="en-US">
                <a:cs typeface="Arial" panose="020B0604020202020204" pitchFamily="34" charset="0"/>
                <a:sym typeface="+mn-ea"/>
              </a:rPr>
              <a:t>(1/4)</a:t>
            </a:r>
            <a:r>
              <a:rPr lang="x-none" altLang="en-US">
                <a:sym typeface="+mn-ea"/>
              </a:rPr>
              <a:t>(e</a:t>
            </a:r>
            <a:r>
              <a:rPr lang="x-none" altLang="en-US" baseline="30000">
                <a:sym typeface="+mn-ea"/>
              </a:rPr>
              <a:t>-</a:t>
            </a:r>
            <a:r>
              <a:rPr lang="x-none" altLang="en-US" i="1" baseline="30000">
                <a:cs typeface="Arial" panose="020B0604020202020204" pitchFamily="34" charset="0"/>
                <a:sym typeface="+mn-ea"/>
              </a:rPr>
              <a:t>4</a:t>
            </a:r>
            <a:r>
              <a:rPr lang="en-US" i="1" baseline="30000">
                <a:cs typeface="Arial" panose="020B0604020202020204" pitchFamily="34" charset="0"/>
                <a:sym typeface="+mn-ea"/>
              </a:rPr>
              <a:t>ν</a:t>
            </a:r>
            <a:r>
              <a:rPr lang="x-none" altLang="en-US" i="1" baseline="30000">
                <a:cs typeface="Arial" panose="020B0604020202020204" pitchFamily="34" charset="0"/>
                <a:sym typeface="+mn-ea"/>
              </a:rPr>
              <a:t>/3</a:t>
            </a:r>
            <a:r>
              <a:rPr lang="x-none" altLang="en-US">
                <a:cs typeface="Arial" panose="020B0604020202020204" pitchFamily="34" charset="0"/>
                <a:sym typeface="+mn-ea"/>
              </a:rPr>
              <a:t>)</a:t>
            </a:r>
            <a:endParaRPr lang="x-none" altLang="en-US">
              <a:cs typeface="Arial" panose="020B0604020202020204" pitchFamily="34" charset="0"/>
              <a:sym typeface="+mn-ea"/>
            </a:endParaRPr>
          </a:p>
          <a:p>
            <a:pPr marL="0" indent="0">
              <a:buNone/>
            </a:pPr>
            <a:endParaRPr lang="x-none" altLang="en-US">
              <a:cs typeface="Arial" panose="020B0604020202020204" pitchFamily="34" charset="0"/>
              <a:sym typeface="+mn-ea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2097405" y="4643120"/>
            <a:ext cx="5488940" cy="15544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en-US" sz="4800">
                <a:latin typeface="Arial" panose="020B0604020202020204" pitchFamily="34" charset="0"/>
              </a:rPr>
              <a:t>Sanity check: </a:t>
            </a:r>
            <a:br>
              <a:rPr lang="x-none" altLang="en-US" sz="4800">
                <a:latin typeface="Arial" panose="020B0604020202020204" pitchFamily="34" charset="0"/>
              </a:rPr>
            </a:br>
            <a:r>
              <a:rPr lang="x-none" altLang="en-US" sz="4800">
                <a:latin typeface="Arial" panose="020B0604020202020204" pitchFamily="34" charset="0"/>
              </a:rPr>
              <a:t>Do they all add to 1? </a:t>
            </a:r>
            <a:endParaRPr lang="x-none" altLang="en-US" sz="4800"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93775" y="741680"/>
            <a:ext cx="6969760" cy="551561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89560" y="384810"/>
            <a:ext cx="8128000" cy="610997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82575" y="89535"/>
            <a:ext cx="8250555" cy="6708775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1" y="240666"/>
            <a:ext cx="7886712" cy="1325565"/>
          </a:xfrm>
        </p:spPr>
        <p:txBody>
          <a:bodyPr/>
          <a:p>
            <a:r>
              <a:rPr lang="x-none" altLang="en-US"/>
              <a:t>Pruning algorithm</a:t>
            </a:r>
            <a:endParaRPr lang="x-none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rcRect t="19347"/>
          <a:stretch>
            <a:fillRect/>
          </a:stretch>
        </p:blipFill>
        <p:spPr>
          <a:xfrm>
            <a:off x="282575" y="1387475"/>
            <a:ext cx="8250555" cy="5410835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2026285" y="1583055"/>
            <a:ext cx="732155" cy="904875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lumMod val="75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2022475" y="2680335"/>
            <a:ext cx="732155" cy="904875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lumMod val="75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2030095" y="3819525"/>
            <a:ext cx="732155" cy="904875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lumMod val="75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2007870" y="4946650"/>
            <a:ext cx="732155" cy="904875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lumMod val="75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1" y="240666"/>
            <a:ext cx="7886712" cy="1325565"/>
          </a:xfrm>
        </p:spPr>
        <p:txBody>
          <a:bodyPr/>
          <a:p>
            <a:r>
              <a:rPr lang="x-none" altLang="en-US"/>
              <a:t>Pruning algorithm</a:t>
            </a:r>
            <a:endParaRPr lang="x-none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rcRect t="19347"/>
          <a:stretch>
            <a:fillRect/>
          </a:stretch>
        </p:blipFill>
        <p:spPr>
          <a:xfrm>
            <a:off x="282575" y="1387475"/>
            <a:ext cx="8250555" cy="5410835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3812540" y="1553845"/>
            <a:ext cx="732155" cy="904875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lumMod val="75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3803015" y="2680335"/>
            <a:ext cx="732155" cy="904875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lumMod val="75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3832225" y="4919345"/>
            <a:ext cx="732155" cy="904875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lumMod val="75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3837940" y="3812540"/>
            <a:ext cx="732155" cy="904875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lumMod val="75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1" y="240666"/>
            <a:ext cx="7886712" cy="1325565"/>
          </a:xfrm>
        </p:spPr>
        <p:txBody>
          <a:bodyPr/>
          <a:p>
            <a:r>
              <a:rPr lang="x-none" altLang="en-US"/>
              <a:t>Pruning algorithm</a:t>
            </a:r>
            <a:endParaRPr lang="x-none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rcRect t="19347"/>
          <a:stretch>
            <a:fillRect/>
          </a:stretch>
        </p:blipFill>
        <p:spPr>
          <a:xfrm>
            <a:off x="282575" y="1387475"/>
            <a:ext cx="8250555" cy="5410835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5681345" y="1553845"/>
            <a:ext cx="732155" cy="904875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lumMod val="75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5671820" y="2680335"/>
            <a:ext cx="732155" cy="904875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lumMod val="75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5701030" y="4919345"/>
            <a:ext cx="732155" cy="904875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lumMod val="75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5706745" y="3812540"/>
            <a:ext cx="732155" cy="904875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lumMod val="75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1" y="240666"/>
            <a:ext cx="7886712" cy="1325565"/>
          </a:xfrm>
        </p:spPr>
        <p:txBody>
          <a:bodyPr/>
          <a:p>
            <a:r>
              <a:rPr lang="x-none" altLang="en-US"/>
              <a:t>Pruning algorithm</a:t>
            </a:r>
            <a:endParaRPr lang="x-none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rcRect t="19347"/>
          <a:stretch>
            <a:fillRect/>
          </a:stretch>
        </p:blipFill>
        <p:spPr>
          <a:xfrm>
            <a:off x="282575" y="1387475"/>
            <a:ext cx="8250555" cy="5410835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7544435" y="1553845"/>
            <a:ext cx="732155" cy="904875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lumMod val="75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7534910" y="2680335"/>
            <a:ext cx="732155" cy="904875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lumMod val="75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7564120" y="4919345"/>
            <a:ext cx="732155" cy="904875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lumMod val="75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7569835" y="3812540"/>
            <a:ext cx="732155" cy="904875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lumMod val="75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1" y="240666"/>
            <a:ext cx="7886712" cy="1325565"/>
          </a:xfrm>
        </p:spPr>
        <p:txBody>
          <a:bodyPr/>
          <a:p>
            <a:r>
              <a:rPr lang="x-none" altLang="en-US"/>
              <a:t>Pruning algorithm</a:t>
            </a:r>
            <a:endParaRPr lang="x-none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rcRect t="19347"/>
          <a:stretch>
            <a:fillRect/>
          </a:stretch>
        </p:blipFill>
        <p:spPr>
          <a:xfrm>
            <a:off x="282575" y="1387475"/>
            <a:ext cx="8250555" cy="5410835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1151255" y="1565275"/>
            <a:ext cx="732155" cy="904875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lumMod val="75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2974975" y="1567180"/>
            <a:ext cx="732155" cy="904875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lumMod val="75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850130" y="1567180"/>
            <a:ext cx="732155" cy="904875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lumMod val="75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6707505" y="1555750"/>
            <a:ext cx="732155" cy="904875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lumMod val="75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1" y="240666"/>
            <a:ext cx="7886712" cy="1325565"/>
          </a:xfrm>
        </p:spPr>
        <p:txBody>
          <a:bodyPr/>
          <a:p>
            <a:r>
              <a:rPr lang="x-none" altLang="en-US"/>
              <a:t>Pruning algorithm</a:t>
            </a:r>
            <a:endParaRPr lang="x-none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rcRect t="19347"/>
          <a:stretch>
            <a:fillRect/>
          </a:stretch>
        </p:blipFill>
        <p:spPr>
          <a:xfrm>
            <a:off x="282575" y="1387475"/>
            <a:ext cx="8250555" cy="5410835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1151255" y="2684780"/>
            <a:ext cx="732155" cy="904875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lumMod val="75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2974975" y="2686685"/>
            <a:ext cx="732155" cy="904875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lumMod val="75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850130" y="2686685"/>
            <a:ext cx="732155" cy="904875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lumMod val="75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6707505" y="2675255"/>
            <a:ext cx="732155" cy="904875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lumMod val="75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219835" y="233045"/>
            <a:ext cx="6421755" cy="639191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1" y="240666"/>
            <a:ext cx="7886712" cy="1325565"/>
          </a:xfrm>
        </p:spPr>
        <p:txBody>
          <a:bodyPr/>
          <a:p>
            <a:r>
              <a:rPr lang="x-none" altLang="en-US"/>
              <a:t>Pruning algorithm</a:t>
            </a:r>
            <a:endParaRPr lang="x-none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rcRect t="19347"/>
          <a:stretch>
            <a:fillRect/>
          </a:stretch>
        </p:blipFill>
        <p:spPr>
          <a:xfrm>
            <a:off x="282575" y="1387475"/>
            <a:ext cx="8250555" cy="5410835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1151255" y="3827780"/>
            <a:ext cx="732155" cy="904875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lumMod val="75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2974975" y="3829685"/>
            <a:ext cx="732155" cy="904875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lumMod val="75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850130" y="3829685"/>
            <a:ext cx="732155" cy="904875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lumMod val="75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6707505" y="3818255"/>
            <a:ext cx="732155" cy="904875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lumMod val="75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1" y="240666"/>
            <a:ext cx="7886712" cy="1325565"/>
          </a:xfrm>
        </p:spPr>
        <p:txBody>
          <a:bodyPr/>
          <a:p>
            <a:r>
              <a:rPr lang="x-none" altLang="en-US"/>
              <a:t>Pruning algorithm</a:t>
            </a:r>
            <a:endParaRPr lang="x-none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rcRect t="19347"/>
          <a:stretch>
            <a:fillRect/>
          </a:stretch>
        </p:blipFill>
        <p:spPr>
          <a:xfrm>
            <a:off x="282575" y="1387475"/>
            <a:ext cx="8250555" cy="5410835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1144905" y="4935220"/>
            <a:ext cx="732155" cy="904875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lumMod val="75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3034665" y="4924425"/>
            <a:ext cx="732155" cy="904875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lumMod val="75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838065" y="4942840"/>
            <a:ext cx="732155" cy="904875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lumMod val="75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6695440" y="4937125"/>
            <a:ext cx="732155" cy="904875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lumMod val="75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41605" y="220980"/>
            <a:ext cx="8677910" cy="591058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2135505" y="1106805"/>
            <a:ext cx="1017905" cy="3048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en-US" sz="1400">
                <a:latin typeface="Arial" panose="020B0604020202020204" pitchFamily="34" charset="0"/>
              </a:rPr>
              <a:t>1    0    0</a:t>
            </a:r>
            <a:endParaRPr lang="x-none" altLang="en-US" sz="1400">
              <a:latin typeface="Arial" panose="020B0604020202020204" pitchFamily="34" charset="0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3279775" y="1108075"/>
            <a:ext cx="1017905" cy="3048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en-US" sz="1400">
                <a:latin typeface="Arial" panose="020B0604020202020204" pitchFamily="34" charset="0"/>
              </a:rPr>
              <a:t>0    1    0</a:t>
            </a:r>
            <a:endParaRPr lang="x-none" altLang="en-US" sz="1400">
              <a:latin typeface="Arial" panose="020B0604020202020204" pitchFamily="34" charset="0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4418330" y="1115060"/>
            <a:ext cx="1017905" cy="3048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en-US" sz="1400">
                <a:latin typeface="Arial" panose="020B0604020202020204" pitchFamily="34" charset="0"/>
              </a:rPr>
              <a:t>1    0    0</a:t>
            </a:r>
            <a:endParaRPr lang="x-none" altLang="en-US" sz="1400">
              <a:latin typeface="Arial" panose="020B0604020202020204" pitchFamily="34" charset="0"/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5519420" y="1110615"/>
            <a:ext cx="1017905" cy="3048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en-US" sz="1400">
                <a:latin typeface="Arial" panose="020B0604020202020204" pitchFamily="34" charset="0"/>
              </a:rPr>
              <a:t>0    0    1</a:t>
            </a:r>
            <a:endParaRPr lang="x-none" altLang="en-US" sz="1400">
              <a:latin typeface="Arial" panose="020B0604020202020204" pitchFamily="34" charset="0"/>
            </a:endParaRPr>
          </a:p>
        </p:txBody>
      </p:sp>
      <p:sp>
        <p:nvSpPr>
          <p:cNvPr id="9" name="Text Box 8"/>
          <p:cNvSpPr txBox="1"/>
          <p:nvPr/>
        </p:nvSpPr>
        <p:spPr>
          <a:xfrm>
            <a:off x="6709410" y="1106170"/>
            <a:ext cx="1017905" cy="3048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en-US" sz="1400">
                <a:latin typeface="Arial" panose="020B0604020202020204" pitchFamily="34" charset="0"/>
              </a:rPr>
              <a:t>0    0    1</a:t>
            </a:r>
            <a:endParaRPr lang="x-none" altLang="en-US" sz="1400">
              <a:latin typeface="Arial" panose="020B0604020202020204" pitchFamily="34" charset="0"/>
            </a:endParaRPr>
          </a:p>
        </p:txBody>
      </p:sp>
      <p:sp>
        <p:nvSpPr>
          <p:cNvPr id="10" name="Text Box 9"/>
          <p:cNvSpPr txBox="1"/>
          <p:nvPr/>
        </p:nvSpPr>
        <p:spPr>
          <a:xfrm>
            <a:off x="7819390" y="1113155"/>
            <a:ext cx="1017905" cy="3048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en-US" sz="1400">
                <a:latin typeface="Arial" panose="020B0604020202020204" pitchFamily="34" charset="0"/>
              </a:rPr>
              <a:t>0    0    1</a:t>
            </a:r>
            <a:endParaRPr lang="x-none" altLang="en-US" sz="1400"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8" grpId="0"/>
      <p:bldP spid="9" grpId="0"/>
      <p:bldP spid="7" grpId="0"/>
      <p:bldP spid="6" grpId="0"/>
      <p:bldP spid="5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41605" y="220980"/>
            <a:ext cx="8677910" cy="591058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2135505" y="1106805"/>
            <a:ext cx="1017905" cy="3048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en-US" sz="1400">
                <a:latin typeface="Arial" panose="020B0604020202020204" pitchFamily="34" charset="0"/>
              </a:rPr>
              <a:t>1    0    0</a:t>
            </a:r>
            <a:endParaRPr lang="x-none" altLang="en-US" sz="1400">
              <a:latin typeface="Arial" panose="020B0604020202020204" pitchFamily="34" charset="0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3279775" y="1108075"/>
            <a:ext cx="1017905" cy="3048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en-US" sz="1400">
                <a:latin typeface="Arial" panose="020B0604020202020204" pitchFamily="34" charset="0"/>
              </a:rPr>
              <a:t>0    1    0</a:t>
            </a:r>
            <a:endParaRPr lang="x-none" altLang="en-US" sz="1400">
              <a:latin typeface="Arial" panose="020B0604020202020204" pitchFamily="34" charset="0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4418330" y="1115060"/>
            <a:ext cx="1017905" cy="3048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en-US" sz="1400">
                <a:latin typeface="Arial" panose="020B0604020202020204" pitchFamily="34" charset="0"/>
              </a:rPr>
              <a:t>1    0    0</a:t>
            </a:r>
            <a:endParaRPr lang="x-none" altLang="en-US" sz="1400">
              <a:latin typeface="Arial" panose="020B0604020202020204" pitchFamily="34" charset="0"/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5519420" y="1110615"/>
            <a:ext cx="1017905" cy="3048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en-US" sz="1400">
                <a:latin typeface="Arial" panose="020B0604020202020204" pitchFamily="34" charset="0"/>
              </a:rPr>
              <a:t>0    0    1</a:t>
            </a:r>
            <a:endParaRPr lang="x-none" altLang="en-US" sz="1400">
              <a:latin typeface="Arial" panose="020B0604020202020204" pitchFamily="34" charset="0"/>
            </a:endParaRPr>
          </a:p>
        </p:txBody>
      </p:sp>
      <p:sp>
        <p:nvSpPr>
          <p:cNvPr id="9" name="Text Box 8"/>
          <p:cNvSpPr txBox="1"/>
          <p:nvPr/>
        </p:nvSpPr>
        <p:spPr>
          <a:xfrm>
            <a:off x="6709410" y="1106170"/>
            <a:ext cx="1017905" cy="3048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en-US" sz="1400">
                <a:latin typeface="Arial" panose="020B0604020202020204" pitchFamily="34" charset="0"/>
              </a:rPr>
              <a:t>0    0    1</a:t>
            </a:r>
            <a:endParaRPr lang="x-none" altLang="en-US" sz="1400">
              <a:latin typeface="Arial" panose="020B0604020202020204" pitchFamily="34" charset="0"/>
            </a:endParaRPr>
          </a:p>
        </p:txBody>
      </p:sp>
      <p:sp>
        <p:nvSpPr>
          <p:cNvPr id="10" name="Text Box 9"/>
          <p:cNvSpPr txBox="1"/>
          <p:nvPr/>
        </p:nvSpPr>
        <p:spPr>
          <a:xfrm>
            <a:off x="7819390" y="1113155"/>
            <a:ext cx="1017905" cy="3048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en-US" sz="1400">
                <a:latin typeface="Arial" panose="020B0604020202020204" pitchFamily="34" charset="0"/>
              </a:rPr>
              <a:t>0    0    1</a:t>
            </a:r>
            <a:endParaRPr lang="x-none" altLang="en-US" sz="1400">
              <a:latin typeface="Arial" panose="020B0604020202020204" pitchFamily="34" charset="0"/>
            </a:endParaRPr>
          </a:p>
        </p:txBody>
      </p:sp>
      <p:sp>
        <p:nvSpPr>
          <p:cNvPr id="11" name="Text Box 10"/>
          <p:cNvSpPr txBox="1"/>
          <p:nvPr/>
        </p:nvSpPr>
        <p:spPr>
          <a:xfrm>
            <a:off x="2626360" y="2477770"/>
            <a:ext cx="1017905" cy="2438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en-US" sz="1000">
                <a:latin typeface="Arial" panose="020B0604020202020204" pitchFamily="34" charset="0"/>
              </a:rPr>
              <a:t>0.12  0.12  0.1</a:t>
            </a:r>
            <a:endParaRPr lang="x-none" altLang="en-US" sz="1000"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1590" y="242570"/>
            <a:ext cx="9510395" cy="6089015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0236" y="-111124"/>
            <a:ext cx="7886712" cy="1325565"/>
          </a:xfrm>
        </p:spPr>
        <p:txBody>
          <a:bodyPr/>
          <a:p>
            <a:r>
              <a:rPr lang="x-none" altLang="en-US"/>
              <a:t>Jukes-Cantor Model (JC69)</a:t>
            </a:r>
            <a:endParaRPr lang="x-none" altLang="en-US"/>
          </a:p>
        </p:txBody>
      </p:sp>
      <p:sp>
        <p:nvSpPr>
          <p:cNvPr id="5" name="Title 1"/>
          <p:cNvSpPr>
            <a:spLocks noGrp="1"/>
          </p:cNvSpPr>
          <p:nvPr/>
        </p:nvSpPr>
        <p:spPr>
          <a:xfrm>
            <a:off x="868046" y="762001"/>
            <a:ext cx="7886712" cy="13255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x-none" altLang="en-US"/>
              <a:t>Q matrix </a:t>
            </a:r>
            <a:r>
              <a:rPr lang="x-none" altLang="en-US" i="1"/>
              <a:t>(instantaneous rates)</a:t>
            </a:r>
            <a:endParaRPr lang="x-none" altLang="en-US" i="1"/>
          </a:p>
        </p:txBody>
      </p:sp>
      <p:sp>
        <p:nvSpPr>
          <p:cNvPr id="6" name="Title 1"/>
          <p:cNvSpPr>
            <a:spLocks noGrp="1"/>
          </p:cNvSpPr>
          <p:nvPr/>
        </p:nvSpPr>
        <p:spPr>
          <a:xfrm>
            <a:off x="2309495" y="1745615"/>
            <a:ext cx="7975600" cy="46393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x-none" altLang="en-US" i="1">
                <a:latin typeface="Courier 10 Pitch" charset="0"/>
                <a:cs typeface="Arial" panose="020B0604020202020204" pitchFamily="34" charset="0"/>
              </a:rPr>
              <a:t>     A    C    G   T</a:t>
            </a:r>
            <a:br>
              <a:rPr lang="x-none" altLang="en-US" i="1">
                <a:latin typeface="Courier 10 Pitch" charset="0"/>
                <a:cs typeface="Arial" panose="020B0604020202020204" pitchFamily="34" charset="0"/>
              </a:rPr>
            </a:br>
            <a:endParaRPr lang="x-none" altLang="en-US" sz="1600" i="1">
              <a:latin typeface="Courier 10 Pitch" charset="0"/>
              <a:cs typeface="Arial" panose="020B0604020202020204" pitchFamily="34" charset="0"/>
            </a:endParaRPr>
          </a:p>
          <a:p>
            <a:pPr algn="l"/>
            <a:r>
              <a:rPr lang="x-none" altLang="en-US" i="1">
                <a:latin typeface="Courier 10 Pitch" charset="0"/>
                <a:cs typeface="Arial" panose="020B0604020202020204" pitchFamily="34" charset="0"/>
              </a:rPr>
              <a:t>A  -3β </a:t>
            </a:r>
            <a:r>
              <a:rPr lang="x-none" altLang="en-US" i="1">
                <a:latin typeface="Courier 10 Pitch" charset="0"/>
                <a:cs typeface="Arial" panose="020B0604020202020204" pitchFamily="34" charset="0"/>
                <a:sym typeface="+mn-ea"/>
              </a:rPr>
              <a:t>β   β   β</a:t>
            </a:r>
            <a:endParaRPr lang="x-none" altLang="en-US" i="1">
              <a:latin typeface="Courier 10 Pitch" charset="0"/>
              <a:cs typeface="Arial" panose="020B0604020202020204" pitchFamily="34" charset="0"/>
              <a:sym typeface="+mn-ea"/>
            </a:endParaRPr>
          </a:p>
          <a:p>
            <a:pPr algn="l"/>
            <a:endParaRPr lang="x-none" altLang="en-US" i="1">
              <a:latin typeface="Courier 10 Pitch" charset="0"/>
              <a:cs typeface="Arial" panose="020B0604020202020204" pitchFamily="34" charset="0"/>
              <a:sym typeface="+mn-ea"/>
            </a:endParaRPr>
          </a:p>
          <a:p>
            <a:pPr algn="l"/>
            <a:r>
              <a:rPr lang="x-none" altLang="en-US" i="1">
                <a:latin typeface="Courier 10 Pitch" charset="0"/>
                <a:cs typeface="Arial" panose="020B0604020202020204" pitchFamily="34" charset="0"/>
                <a:sym typeface="+mn-ea"/>
              </a:rPr>
              <a:t>C  β -3β   β   β</a:t>
            </a:r>
            <a:endParaRPr lang="x-none" altLang="en-US" i="1">
              <a:latin typeface="Courier 10 Pitch" charset="0"/>
              <a:cs typeface="Arial" panose="020B0604020202020204" pitchFamily="34" charset="0"/>
              <a:sym typeface="+mn-ea"/>
            </a:endParaRPr>
          </a:p>
          <a:p>
            <a:pPr algn="l"/>
            <a:endParaRPr lang="x-none" altLang="en-US" i="1">
              <a:latin typeface="Courier 10 Pitch" charset="0"/>
              <a:cs typeface="Arial" panose="020B0604020202020204" pitchFamily="34" charset="0"/>
              <a:sym typeface="+mn-ea"/>
            </a:endParaRPr>
          </a:p>
          <a:p>
            <a:pPr algn="l"/>
            <a:r>
              <a:rPr lang="x-none" altLang="en-US" i="1">
                <a:latin typeface="Courier 10 Pitch" charset="0"/>
                <a:cs typeface="Arial" panose="020B0604020202020204" pitchFamily="34" charset="0"/>
                <a:sym typeface="+mn-ea"/>
              </a:rPr>
              <a:t>G  β   β -3β   β</a:t>
            </a:r>
            <a:endParaRPr lang="x-none" altLang="en-US" i="1">
              <a:latin typeface="Courier 10 Pitch" charset="0"/>
              <a:cs typeface="Arial" panose="020B0604020202020204" pitchFamily="34" charset="0"/>
              <a:sym typeface="+mn-ea"/>
            </a:endParaRPr>
          </a:p>
          <a:p>
            <a:pPr algn="l"/>
            <a:endParaRPr lang="x-none" altLang="en-US" i="1">
              <a:latin typeface="Courier 10 Pitch" charset="0"/>
              <a:cs typeface="Arial" panose="020B0604020202020204" pitchFamily="34" charset="0"/>
              <a:sym typeface="+mn-ea"/>
            </a:endParaRPr>
          </a:p>
          <a:p>
            <a:pPr algn="l"/>
            <a:r>
              <a:rPr lang="x-none" altLang="en-US" i="1">
                <a:latin typeface="Courier 10 Pitch" charset="0"/>
                <a:cs typeface="Arial" panose="020B0604020202020204" pitchFamily="34" charset="0"/>
                <a:sym typeface="+mn-ea"/>
              </a:rPr>
              <a:t>T  β   β   β -3β     </a:t>
            </a:r>
            <a:r>
              <a:rPr lang="x-none" altLang="en-US" i="1">
                <a:latin typeface="Courier 10 Pitch" charset="0"/>
                <a:cs typeface="Arial" panose="020B0604020202020204" pitchFamily="34" charset="0"/>
              </a:rPr>
              <a:t>	 </a:t>
            </a:r>
            <a:endParaRPr lang="x-none" altLang="en-US" i="1">
              <a:latin typeface="Courier 10 Pitch" charset="0"/>
              <a:cs typeface="Arial" panose="020B0604020202020204" pitchFamily="34" charset="0"/>
            </a:endParaRPr>
          </a:p>
        </p:txBody>
      </p:sp>
      <p:sp>
        <p:nvSpPr>
          <p:cNvPr id="8" name="Left Bracket 7"/>
          <p:cNvSpPr/>
          <p:nvPr/>
        </p:nvSpPr>
        <p:spPr>
          <a:xfrm>
            <a:off x="3039745" y="2576830"/>
            <a:ext cx="309245" cy="3465195"/>
          </a:xfrm>
          <a:prstGeom prst="leftBracket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9" name="Left Bracket 8"/>
          <p:cNvSpPr/>
          <p:nvPr/>
        </p:nvSpPr>
        <p:spPr>
          <a:xfrm flipH="1">
            <a:off x="7298055" y="2553970"/>
            <a:ext cx="309880" cy="3476625"/>
          </a:xfrm>
          <a:prstGeom prst="leftBracket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1" name="Text Box 10"/>
          <p:cNvSpPr txBox="1"/>
          <p:nvPr/>
        </p:nvSpPr>
        <p:spPr>
          <a:xfrm>
            <a:off x="421640" y="3623945"/>
            <a:ext cx="1761490" cy="10483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en-US" sz="6000">
                <a:latin typeface="Courier 10 Pitch" charset="0"/>
              </a:rPr>
              <a:t>Q = </a:t>
            </a:r>
            <a:endParaRPr lang="x-none" altLang="en-US" sz="6000">
              <a:latin typeface="Courier 10 Pitch" charset="0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0236" y="-111124"/>
            <a:ext cx="7886712" cy="1325565"/>
          </a:xfrm>
        </p:spPr>
        <p:txBody>
          <a:bodyPr/>
          <a:p>
            <a:r>
              <a:rPr lang="x-none" altLang="en-US"/>
              <a:t>Jukes-Cantor Model (JC69)</a:t>
            </a:r>
            <a:endParaRPr lang="x-none" altLang="en-US"/>
          </a:p>
        </p:txBody>
      </p:sp>
      <p:sp>
        <p:nvSpPr>
          <p:cNvPr id="5" name="Title 1"/>
          <p:cNvSpPr>
            <a:spLocks noGrp="1"/>
          </p:cNvSpPr>
          <p:nvPr/>
        </p:nvSpPr>
        <p:spPr>
          <a:xfrm>
            <a:off x="868046" y="762001"/>
            <a:ext cx="7886712" cy="13255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x-none" altLang="en-US" i="1"/>
              <a:t>Transition probabilities:</a:t>
            </a:r>
            <a:endParaRPr lang="x-none" altLang="en-US" i="1"/>
          </a:p>
        </p:txBody>
      </p:sp>
      <p:sp>
        <p:nvSpPr>
          <p:cNvPr id="11" name="Text Box 10"/>
          <p:cNvSpPr txBox="1"/>
          <p:nvPr/>
        </p:nvSpPr>
        <p:spPr>
          <a:xfrm>
            <a:off x="3141980" y="3190240"/>
            <a:ext cx="3921760" cy="10483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en-US" sz="6000">
                <a:latin typeface="Courier 10 Pitch" charset="0"/>
              </a:rPr>
              <a:t>P = e</a:t>
            </a:r>
            <a:r>
              <a:rPr lang="x-none" altLang="en-US" sz="6000" baseline="30000">
                <a:latin typeface="Courier 10 Pitch" charset="0"/>
              </a:rPr>
              <a:t>Qt</a:t>
            </a:r>
            <a:r>
              <a:rPr lang="x-none" altLang="en-US" sz="6000">
                <a:latin typeface="Courier 10 Pitch" charset="0"/>
              </a:rPr>
              <a:t> </a:t>
            </a:r>
            <a:endParaRPr lang="x-none" altLang="en-US" sz="6000">
              <a:latin typeface="Courier 10 Pitch" charset="0"/>
            </a:endParaRPr>
          </a:p>
        </p:txBody>
      </p:sp>
      <p:sp>
        <p:nvSpPr>
          <p:cNvPr id="3" name="Up Arrow 2"/>
          <p:cNvSpPr/>
          <p:nvPr/>
        </p:nvSpPr>
        <p:spPr>
          <a:xfrm>
            <a:off x="5437505" y="3986530"/>
            <a:ext cx="428625" cy="517525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" name="Text Box 3"/>
          <p:cNvSpPr txBox="1"/>
          <p:nvPr/>
        </p:nvSpPr>
        <p:spPr>
          <a:xfrm>
            <a:off x="3967480" y="4706620"/>
            <a:ext cx="3655060" cy="518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en-US" sz="2800">
                <a:latin typeface="Arial" panose="020B0604020202020204" pitchFamily="34" charset="0"/>
              </a:rPr>
              <a:t>Matrix exponentiation</a:t>
            </a:r>
            <a:endParaRPr lang="x-none" altLang="en-US" sz="2800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1"/>
          <p:cNvSpPr>
            <a:spLocks noGrp="1"/>
          </p:cNvSpPr>
          <p:nvPr/>
        </p:nvSpPr>
        <p:spPr>
          <a:xfrm>
            <a:off x="480696" y="337186"/>
            <a:ext cx="7886712" cy="13255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x-none" altLang="en-US" sz="3600"/>
              <a:t>JC69 is our most basic model. We will be able to do amazing things with generalizations of this one model!  </a:t>
            </a:r>
            <a:endParaRPr lang="x-none" altLang="en-US" sz="3600" i="1"/>
          </a:p>
        </p:txBody>
      </p:sp>
      <p:sp>
        <p:nvSpPr>
          <p:cNvPr id="6" name="Title 1"/>
          <p:cNvSpPr>
            <a:spLocks noGrp="1"/>
          </p:cNvSpPr>
          <p:nvPr/>
        </p:nvSpPr>
        <p:spPr>
          <a:xfrm>
            <a:off x="2309495" y="1745615"/>
            <a:ext cx="7975600" cy="46393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x-none" altLang="en-US" i="1">
                <a:latin typeface="Courier 10 Pitch" charset="0"/>
                <a:cs typeface="Arial" panose="020B0604020202020204" pitchFamily="34" charset="0"/>
              </a:rPr>
              <a:t>      A   C    G   T</a:t>
            </a:r>
            <a:br>
              <a:rPr lang="x-none" altLang="en-US" i="1">
                <a:latin typeface="Courier 10 Pitch" charset="0"/>
                <a:cs typeface="Arial" panose="020B0604020202020204" pitchFamily="34" charset="0"/>
              </a:rPr>
            </a:br>
            <a:endParaRPr lang="x-none" altLang="en-US" sz="1600" i="1">
              <a:latin typeface="Courier 10 Pitch" charset="0"/>
              <a:cs typeface="Arial" panose="020B0604020202020204" pitchFamily="34" charset="0"/>
            </a:endParaRPr>
          </a:p>
          <a:p>
            <a:pPr algn="l"/>
            <a:r>
              <a:rPr lang="x-none" altLang="en-US" i="1">
                <a:latin typeface="Courier 10 Pitch" charset="0"/>
                <a:cs typeface="Arial" panose="020B0604020202020204" pitchFamily="34" charset="0"/>
              </a:rPr>
              <a:t>A    -</a:t>
            </a:r>
            <a:r>
              <a:rPr lang="x-none" altLang="en-US" i="1">
                <a:latin typeface="Courier 10 Pitch" charset="0"/>
                <a:cs typeface="Arial" panose="020B0604020202020204" pitchFamily="34" charset="0"/>
                <a:sym typeface="+mn-ea"/>
              </a:rPr>
              <a:t> 	 β    β    β</a:t>
            </a:r>
            <a:endParaRPr lang="x-none" altLang="en-US" i="1">
              <a:latin typeface="Courier 10 Pitch" charset="0"/>
              <a:cs typeface="Arial" panose="020B0604020202020204" pitchFamily="34" charset="0"/>
              <a:sym typeface="+mn-ea"/>
            </a:endParaRPr>
          </a:p>
          <a:p>
            <a:pPr algn="l"/>
            <a:r>
              <a:rPr lang="x-none" altLang="en-US" i="1">
                <a:latin typeface="Courier 10 Pitch" charset="0"/>
                <a:cs typeface="Arial" panose="020B0604020202020204" pitchFamily="34" charset="0"/>
                <a:sym typeface="+mn-ea"/>
              </a:rPr>
              <a:t> </a:t>
            </a:r>
            <a:endParaRPr lang="x-none" altLang="en-US" i="1">
              <a:latin typeface="Courier 10 Pitch" charset="0"/>
              <a:cs typeface="Arial" panose="020B0604020202020204" pitchFamily="34" charset="0"/>
              <a:sym typeface="+mn-ea"/>
            </a:endParaRPr>
          </a:p>
          <a:p>
            <a:pPr algn="l"/>
            <a:r>
              <a:rPr lang="x-none" altLang="en-US" i="1">
                <a:latin typeface="Courier 10 Pitch" charset="0"/>
                <a:cs typeface="Arial" panose="020B0604020202020204" pitchFamily="34" charset="0"/>
                <a:sym typeface="+mn-ea"/>
              </a:rPr>
              <a:t>C   β     -    β    β</a:t>
            </a:r>
            <a:endParaRPr lang="x-none" altLang="en-US" i="1">
              <a:latin typeface="Courier 10 Pitch" charset="0"/>
              <a:cs typeface="Arial" panose="020B0604020202020204" pitchFamily="34" charset="0"/>
              <a:sym typeface="+mn-ea"/>
            </a:endParaRPr>
          </a:p>
          <a:p>
            <a:pPr algn="l"/>
            <a:endParaRPr lang="x-none" altLang="en-US" i="1">
              <a:latin typeface="Courier 10 Pitch" charset="0"/>
              <a:cs typeface="Arial" panose="020B0604020202020204" pitchFamily="34" charset="0"/>
              <a:sym typeface="+mn-ea"/>
            </a:endParaRPr>
          </a:p>
          <a:p>
            <a:pPr algn="l"/>
            <a:r>
              <a:rPr lang="x-none" altLang="en-US" i="1">
                <a:latin typeface="Courier 10 Pitch" charset="0"/>
                <a:cs typeface="Arial" panose="020B0604020202020204" pitchFamily="34" charset="0"/>
                <a:sym typeface="+mn-ea"/>
              </a:rPr>
              <a:t>G   β    β     -    β</a:t>
            </a:r>
            <a:endParaRPr lang="x-none" altLang="en-US" i="1">
              <a:latin typeface="Courier 10 Pitch" charset="0"/>
              <a:cs typeface="Arial" panose="020B0604020202020204" pitchFamily="34" charset="0"/>
              <a:sym typeface="+mn-ea"/>
            </a:endParaRPr>
          </a:p>
          <a:p>
            <a:pPr algn="l"/>
            <a:r>
              <a:rPr lang="x-none" altLang="en-US" i="1">
                <a:latin typeface="Courier 10 Pitch" charset="0"/>
                <a:cs typeface="Arial" panose="020B0604020202020204" pitchFamily="34" charset="0"/>
                <a:sym typeface="+mn-ea"/>
              </a:rPr>
              <a:t>  </a:t>
            </a:r>
            <a:endParaRPr lang="x-none" altLang="en-US" i="1">
              <a:latin typeface="Courier 10 Pitch" charset="0"/>
              <a:cs typeface="Arial" panose="020B0604020202020204" pitchFamily="34" charset="0"/>
              <a:sym typeface="+mn-ea"/>
            </a:endParaRPr>
          </a:p>
          <a:p>
            <a:pPr algn="l"/>
            <a:r>
              <a:rPr lang="x-none" altLang="en-US" i="1">
                <a:latin typeface="Courier 10 Pitch" charset="0"/>
                <a:cs typeface="Arial" panose="020B0604020202020204" pitchFamily="34" charset="0"/>
                <a:sym typeface="+mn-ea"/>
              </a:rPr>
              <a:t>T   β    β     β    -     </a:t>
            </a:r>
            <a:r>
              <a:rPr lang="x-none" altLang="en-US" i="1">
                <a:latin typeface="Courier 10 Pitch" charset="0"/>
                <a:cs typeface="Arial" panose="020B0604020202020204" pitchFamily="34" charset="0"/>
              </a:rPr>
              <a:t>	 </a:t>
            </a:r>
            <a:endParaRPr lang="x-none" altLang="en-US" i="1">
              <a:latin typeface="Courier 10 Pitch" charset="0"/>
              <a:cs typeface="Arial" panose="020B0604020202020204" pitchFamily="34" charset="0"/>
            </a:endParaRPr>
          </a:p>
        </p:txBody>
      </p:sp>
      <p:sp>
        <p:nvSpPr>
          <p:cNvPr id="8" name="Left Bracket 7"/>
          <p:cNvSpPr/>
          <p:nvPr/>
        </p:nvSpPr>
        <p:spPr>
          <a:xfrm>
            <a:off x="3039745" y="2576830"/>
            <a:ext cx="309245" cy="3465195"/>
          </a:xfrm>
          <a:prstGeom prst="leftBracket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9" name="Left Bracket 8"/>
          <p:cNvSpPr/>
          <p:nvPr/>
        </p:nvSpPr>
        <p:spPr>
          <a:xfrm flipH="1">
            <a:off x="6991985" y="2466340"/>
            <a:ext cx="309880" cy="3476625"/>
          </a:xfrm>
          <a:prstGeom prst="leftBracket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1" name="Text Box 10"/>
          <p:cNvSpPr txBox="1"/>
          <p:nvPr/>
        </p:nvSpPr>
        <p:spPr>
          <a:xfrm>
            <a:off x="421640" y="3623945"/>
            <a:ext cx="1761490" cy="10483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en-US" sz="6000">
                <a:latin typeface="Courier 10 Pitch" charset="0"/>
              </a:rPr>
              <a:t>Q = </a:t>
            </a:r>
            <a:endParaRPr lang="x-none" altLang="en-US" sz="6000">
              <a:latin typeface="Courier 10 Pitch" charset="0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1"/>
          <p:cNvSpPr>
            <a:spLocks noGrp="1"/>
          </p:cNvSpPr>
          <p:nvPr/>
        </p:nvSpPr>
        <p:spPr>
          <a:xfrm>
            <a:off x="480696" y="-62229"/>
            <a:ext cx="7886712" cy="13255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x-none" altLang="en-US" sz="3600"/>
              <a:t>Kimura 2 Parameter model: K2P </a:t>
            </a:r>
            <a:endParaRPr lang="x-none" altLang="en-US" sz="3600" i="1"/>
          </a:p>
        </p:txBody>
      </p:sp>
      <p:sp>
        <p:nvSpPr>
          <p:cNvPr id="6" name="Title 1"/>
          <p:cNvSpPr>
            <a:spLocks noGrp="1"/>
          </p:cNvSpPr>
          <p:nvPr/>
        </p:nvSpPr>
        <p:spPr>
          <a:xfrm>
            <a:off x="2892425" y="1865630"/>
            <a:ext cx="7975600" cy="46393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x-none" altLang="en-US" i="1">
                <a:latin typeface="Courier 10 Pitch" charset="0"/>
                <a:cs typeface="Arial" panose="020B0604020202020204" pitchFamily="34" charset="0"/>
              </a:rPr>
              <a:t>      A    C    G   T</a:t>
            </a:r>
            <a:br>
              <a:rPr lang="x-none" altLang="en-US" i="1">
                <a:latin typeface="Courier 10 Pitch" charset="0"/>
                <a:cs typeface="Arial" panose="020B0604020202020204" pitchFamily="34" charset="0"/>
              </a:rPr>
            </a:br>
            <a:endParaRPr lang="x-none" altLang="en-US" sz="1600" i="1">
              <a:latin typeface="Courier 10 Pitch" charset="0"/>
              <a:cs typeface="Arial" panose="020B0604020202020204" pitchFamily="34" charset="0"/>
            </a:endParaRPr>
          </a:p>
          <a:p>
            <a:pPr algn="l"/>
            <a:r>
              <a:rPr lang="x-none" altLang="en-US" i="1">
                <a:latin typeface="Courier 10 Pitch" charset="0"/>
                <a:cs typeface="Arial" panose="020B0604020202020204" pitchFamily="34" charset="0"/>
              </a:rPr>
              <a:t>A    -</a:t>
            </a:r>
            <a:r>
              <a:rPr lang="x-none" altLang="en-US" i="1">
                <a:latin typeface="Courier 10 Pitch" charset="0"/>
                <a:cs typeface="Arial" panose="020B0604020202020204" pitchFamily="34" charset="0"/>
                <a:sym typeface="+mn-ea"/>
              </a:rPr>
              <a:t> 	  β    α    β</a:t>
            </a:r>
            <a:endParaRPr lang="x-none" altLang="en-US" i="1">
              <a:latin typeface="Courier 10 Pitch" charset="0"/>
              <a:cs typeface="Arial" panose="020B0604020202020204" pitchFamily="34" charset="0"/>
              <a:sym typeface="+mn-ea"/>
            </a:endParaRPr>
          </a:p>
          <a:p>
            <a:pPr algn="l"/>
            <a:endParaRPr lang="x-none" altLang="en-US" i="1">
              <a:latin typeface="Courier 10 Pitch" charset="0"/>
              <a:cs typeface="Arial" panose="020B0604020202020204" pitchFamily="34" charset="0"/>
              <a:sym typeface="+mn-ea"/>
            </a:endParaRPr>
          </a:p>
          <a:p>
            <a:pPr algn="l"/>
            <a:r>
              <a:rPr lang="x-none" altLang="en-US" i="1">
                <a:latin typeface="Courier 10 Pitch" charset="0"/>
                <a:cs typeface="Arial" panose="020B0604020202020204" pitchFamily="34" charset="0"/>
                <a:sym typeface="+mn-ea"/>
              </a:rPr>
              <a:t>C   β     -     β   α</a:t>
            </a:r>
            <a:endParaRPr lang="x-none" altLang="en-US" i="1">
              <a:latin typeface="Courier 10 Pitch" charset="0"/>
              <a:cs typeface="Arial" panose="020B0604020202020204" pitchFamily="34" charset="0"/>
              <a:sym typeface="+mn-ea"/>
            </a:endParaRPr>
          </a:p>
          <a:p>
            <a:pPr algn="l"/>
            <a:endParaRPr lang="x-none" altLang="en-US" i="1">
              <a:latin typeface="Courier 10 Pitch" charset="0"/>
              <a:cs typeface="Arial" panose="020B0604020202020204" pitchFamily="34" charset="0"/>
              <a:sym typeface="+mn-ea"/>
            </a:endParaRPr>
          </a:p>
          <a:p>
            <a:pPr algn="l"/>
            <a:r>
              <a:rPr lang="x-none" altLang="en-US" i="1">
                <a:latin typeface="Courier 10 Pitch" charset="0"/>
                <a:cs typeface="Arial" panose="020B0604020202020204" pitchFamily="34" charset="0"/>
                <a:sym typeface="+mn-ea"/>
              </a:rPr>
              <a:t>G   α     β    -    β</a:t>
            </a:r>
            <a:endParaRPr lang="x-none" altLang="en-US" i="1">
              <a:latin typeface="Courier 10 Pitch" charset="0"/>
              <a:cs typeface="Arial" panose="020B0604020202020204" pitchFamily="34" charset="0"/>
              <a:sym typeface="+mn-ea"/>
            </a:endParaRPr>
          </a:p>
          <a:p>
            <a:pPr algn="l"/>
            <a:endParaRPr lang="x-none" altLang="en-US" i="1">
              <a:latin typeface="Courier 10 Pitch" charset="0"/>
              <a:cs typeface="Arial" panose="020B0604020202020204" pitchFamily="34" charset="0"/>
              <a:sym typeface="+mn-ea"/>
            </a:endParaRPr>
          </a:p>
          <a:p>
            <a:pPr algn="l"/>
            <a:r>
              <a:rPr lang="x-none" altLang="en-US" i="1">
                <a:latin typeface="Courier 10 Pitch" charset="0"/>
                <a:cs typeface="Arial" panose="020B0604020202020204" pitchFamily="34" charset="0"/>
                <a:sym typeface="+mn-ea"/>
              </a:rPr>
              <a:t>T   β     α     β   -     </a:t>
            </a:r>
            <a:r>
              <a:rPr lang="x-none" altLang="en-US" i="1">
                <a:latin typeface="Courier 10 Pitch" charset="0"/>
                <a:cs typeface="Arial" panose="020B0604020202020204" pitchFamily="34" charset="0"/>
              </a:rPr>
              <a:t>	 </a:t>
            </a:r>
            <a:endParaRPr lang="x-none" altLang="en-US" i="1">
              <a:latin typeface="Courier 10 Pitch" charset="0"/>
              <a:cs typeface="Arial" panose="020B0604020202020204" pitchFamily="34" charset="0"/>
            </a:endParaRPr>
          </a:p>
        </p:txBody>
      </p:sp>
      <p:sp>
        <p:nvSpPr>
          <p:cNvPr id="8" name="Left Bracket 7"/>
          <p:cNvSpPr/>
          <p:nvPr/>
        </p:nvSpPr>
        <p:spPr>
          <a:xfrm>
            <a:off x="3662680" y="2584450"/>
            <a:ext cx="309245" cy="3465195"/>
          </a:xfrm>
          <a:prstGeom prst="leftBracket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9" name="Left Bracket 8"/>
          <p:cNvSpPr/>
          <p:nvPr/>
        </p:nvSpPr>
        <p:spPr>
          <a:xfrm flipH="1">
            <a:off x="7787005" y="2529840"/>
            <a:ext cx="309880" cy="3476625"/>
          </a:xfrm>
          <a:prstGeom prst="leftBracket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1" name="Text Box 10"/>
          <p:cNvSpPr txBox="1"/>
          <p:nvPr/>
        </p:nvSpPr>
        <p:spPr>
          <a:xfrm>
            <a:off x="1004570" y="3743960"/>
            <a:ext cx="1761490" cy="10483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en-US" sz="6000">
                <a:latin typeface="Courier 10 Pitch" charset="0"/>
              </a:rPr>
              <a:t>Q = </a:t>
            </a:r>
            <a:endParaRPr lang="x-none" altLang="en-US" sz="6000">
              <a:latin typeface="Courier 10 Pitch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1610" y="921385"/>
            <a:ext cx="2526030" cy="2496820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x-none" altLang="en-US"/>
              <a:t>Returning to our original problem:</a:t>
            </a:r>
            <a:r>
              <a:rPr lang="x-none" altLang="en-US" i="1"/>
              <a:t> </a:t>
            </a:r>
            <a:endParaRPr lang="x-none" altLang="en-US" i="1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912995" y="2680335"/>
            <a:ext cx="4175125" cy="35585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395" y="3417570"/>
            <a:ext cx="3536950" cy="2119630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2079625" y="5579745"/>
            <a:ext cx="1833245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en-US">
                <a:latin typeface="Arial" panose="020B0604020202020204" pitchFamily="34" charset="0"/>
              </a:rPr>
              <a:t>True Tree</a:t>
            </a:r>
            <a:endParaRPr lang="x-none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002030" y="113030"/>
            <a:ext cx="7006590" cy="663257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x-none" altLang="en-US"/>
              <a:t>Differences between statistical phylogenetics and parsimony</a:t>
            </a:r>
            <a:endParaRPr lang="x-none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6260"/>
            <a:ext cx="7886700" cy="4714875"/>
          </a:xfrm>
        </p:spPr>
        <p:txBody>
          <a:bodyPr>
            <a:noAutofit/>
          </a:bodyPr>
          <a:p>
            <a:pPr marL="0" indent="0">
              <a:buNone/>
            </a:pPr>
            <a:r>
              <a:rPr lang="x-none" altLang="en-US" sz="2600"/>
              <a:t>We get branch lengths in expected number of changes rather than minimum # of changes</a:t>
            </a:r>
            <a:endParaRPr lang="x-none" altLang="en-US" sz="2600"/>
          </a:p>
          <a:p>
            <a:pPr marL="0" indent="0">
              <a:buNone/>
            </a:pPr>
            <a:r>
              <a:rPr lang="x-none" altLang="en-US" sz="2600"/>
              <a:t>We expect and probabilistically incorporate all possible paths to the data, not just the shortest path</a:t>
            </a:r>
            <a:endParaRPr lang="x-none" altLang="en-US" sz="2600"/>
          </a:p>
          <a:p>
            <a:pPr marL="0" indent="0">
              <a:buNone/>
            </a:pPr>
            <a:r>
              <a:rPr lang="x-none" altLang="en-US" sz="2600"/>
              <a:t>We have the flexbility to modify and compare models</a:t>
            </a:r>
            <a:endParaRPr lang="x-none" altLang="en-US" sz="2600"/>
          </a:p>
          <a:p>
            <a:pPr marL="0" indent="0">
              <a:buNone/>
            </a:pPr>
            <a:r>
              <a:rPr lang="x-none" altLang="en-US" sz="2600"/>
              <a:t>We have a straight-forward way to convert branch lengths to time (with fossils or other constraints)</a:t>
            </a:r>
            <a:endParaRPr lang="x-none" altLang="en-US" sz="2600"/>
          </a:p>
          <a:p>
            <a:pPr marL="0" indent="0">
              <a:buNone/>
            </a:pPr>
            <a:r>
              <a:rPr lang="x-none" altLang="en-US" sz="2600"/>
              <a:t>We use ALL OF THE DATA, not just parsimony-informative sites</a:t>
            </a:r>
            <a:endParaRPr lang="x-none" altLang="en-US" sz="2600"/>
          </a:p>
          <a:p>
            <a:endParaRPr lang="x-none" altLang="en-US" sz="2600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x-none" altLang="en-US"/>
              <a:t>Example: Parsimony says node 2 can be either A, C, or G with equal number of steps. </a:t>
            </a:r>
            <a:endParaRPr lang="x-none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168525" y="2002155"/>
            <a:ext cx="4805680" cy="3997960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x-none" altLang="en-US"/>
              <a:t>Example: Likelihood will say that node 2 is most likely A. Why?  </a:t>
            </a:r>
            <a:endParaRPr lang="x-none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168525" y="2002155"/>
            <a:ext cx="4805680" cy="399796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5916" y="809626"/>
            <a:ext cx="5915034" cy="994174"/>
          </a:xfrm>
        </p:spPr>
        <p:txBody>
          <a:bodyPr/>
          <a:p>
            <a:pPr algn="ctr"/>
            <a:r>
              <a:rPr lang="x-none" altLang="en-US"/>
              <a:t>Tree space "moves"</a:t>
            </a:r>
            <a:endParaRPr lang="x-none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50119" y="1651159"/>
            <a:ext cx="3489484" cy="1142048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/>
        </p:nvSpPr>
        <p:spPr>
          <a:xfrm>
            <a:off x="1669733" y="2807018"/>
            <a:ext cx="2392680" cy="530543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4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x-none" altLang="en-US" sz="3300"/>
              <a:t>Nearest Neighbor Interchange (NNI)</a:t>
            </a:r>
            <a:endParaRPr lang="x-none" altLang="en-US" sz="330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3493" y="1484471"/>
            <a:ext cx="2058353" cy="192547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7279" y="3381851"/>
            <a:ext cx="1784509" cy="200548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1773" y="3322796"/>
            <a:ext cx="1352074" cy="1823561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/>
        </p:nvSpPr>
        <p:spPr>
          <a:xfrm>
            <a:off x="5493068" y="5353526"/>
            <a:ext cx="2392680" cy="530543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4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x-none" altLang="en-US" sz="3300"/>
              <a:t>Subtree pruning and regrafting (SPR)</a:t>
            </a:r>
            <a:endParaRPr lang="x-none" altLang="en-US" sz="3300"/>
          </a:p>
        </p:txBody>
      </p:sp>
      <p:sp>
        <p:nvSpPr>
          <p:cNvPr id="11" name="Left Arrow 10"/>
          <p:cNvSpPr/>
          <p:nvPr/>
        </p:nvSpPr>
        <p:spPr>
          <a:xfrm rot="19260000">
            <a:off x="3908584" y="2867978"/>
            <a:ext cx="1239203" cy="54483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sz="135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6794" y="3597593"/>
            <a:ext cx="1830705" cy="164877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52274" y="3928110"/>
            <a:ext cx="1550670" cy="1945958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/>
        </p:nvSpPr>
        <p:spPr>
          <a:xfrm>
            <a:off x="1052036" y="5417344"/>
            <a:ext cx="2392680" cy="530543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4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x-none" altLang="en-US" sz="3300"/>
              <a:t>Tree bisection and reconnection (TBR)</a:t>
            </a:r>
            <a:endParaRPr lang="x-none" altLang="en-US" sz="330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1" grpId="0" bldLvl="0" animBg="1"/>
      <p:bldP spid="1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761173" y="1052989"/>
            <a:ext cx="5227796" cy="495633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096" y="850107"/>
            <a:ext cx="5915034" cy="994174"/>
          </a:xfrm>
        </p:spPr>
        <p:txBody>
          <a:bodyPr/>
          <a:p>
            <a:r>
              <a:rPr lang="x-none" altLang="en-US" sz="2100"/>
              <a:t>Branch and bound</a:t>
            </a:r>
            <a:endParaRPr lang="x-none" altLang="en-US" sz="2100"/>
          </a:p>
        </p:txBody>
      </p:sp>
    </p:spTree>
  </p:cSld>
  <p:clrMapOvr>
    <a:masterClrMapping/>
  </p:clrMapOvr>
  <p:transition/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5163</Words>
  <Application>WPS Presentation</Application>
  <PresentationFormat>Widescreen</PresentationFormat>
  <Paragraphs>535</Paragraphs>
  <Slides>72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72</vt:i4>
      </vt:variant>
    </vt:vector>
  </HeadingPairs>
  <TitlesOfParts>
    <vt:vector size="84" baseType="lpstr">
      <vt:lpstr>Arial</vt:lpstr>
      <vt:lpstr>SimSun</vt:lpstr>
      <vt:lpstr>Wingdings</vt:lpstr>
      <vt:lpstr>Arial Black</vt:lpstr>
      <vt:lpstr>Courier 10 Pitch</vt:lpstr>
      <vt:lpstr>Gubbi</vt:lpstr>
      <vt:lpstr>微软雅黑</vt:lpstr>
      <vt:lpstr>Arial Unicode MS</vt:lpstr>
      <vt:lpstr>Calibri</vt:lpstr>
      <vt:lpstr>Trebuchet MS</vt:lpstr>
      <vt:lpstr>Ubuntu</vt:lpstr>
      <vt:lpstr>Office Theme</vt:lpstr>
      <vt:lpstr>Conflict in science</vt:lpstr>
      <vt:lpstr>PowerPoint 演示文稿</vt:lpstr>
      <vt:lpstr>Parsimony still commonly used for:</vt:lpstr>
      <vt:lpstr>Practical considerations</vt:lpstr>
      <vt:lpstr>Heuristic searches</vt:lpstr>
      <vt:lpstr>PowerPoint 演示文稿</vt:lpstr>
      <vt:lpstr>PowerPoint 演示文稿</vt:lpstr>
      <vt:lpstr>Tree space "moves"</vt:lpstr>
      <vt:lpstr>Branch and bound</vt:lpstr>
      <vt:lpstr>PowerPoint 演示文稿</vt:lpstr>
      <vt:lpstr>Software: PAUP*, TNT, Mesquite, others...</vt:lpstr>
      <vt:lpstr>Felsenstein &amp; the birth of statistical phylogenetics</vt:lpstr>
      <vt:lpstr>PowerPoint 演示文稿</vt:lpstr>
      <vt:lpstr>Full disclaimer: I'm borrowing some of this material from Paul Lewis (Uconn) (Check out his teaching materials!) </vt:lpstr>
      <vt:lpstr>Why do we need statistics? </vt:lpstr>
      <vt:lpstr>If two sequences are unrelated, what % of bases do you expect to be identical? </vt:lpstr>
      <vt:lpstr>"Long-branch attraction"</vt:lpstr>
      <vt:lpstr>P(            |         )</vt:lpstr>
      <vt:lpstr>How do we treat trees probabilistically?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Combining probabilities:  The AND rule</vt:lpstr>
      <vt:lpstr>Combining probabilities:  The AND rule in phylogenetics</vt:lpstr>
      <vt:lpstr>Combining probabilities:  The AND rule in phylogenetics</vt:lpstr>
      <vt:lpstr>PowerPoint 演示文稿</vt:lpstr>
      <vt:lpstr>Combining probabilities:  The OR rule</vt:lpstr>
      <vt:lpstr>Combining probabilities:  The OR rule in phylogenetics</vt:lpstr>
      <vt:lpstr>Combining probabilities:  The OR rule in phylogenetics</vt:lpstr>
      <vt:lpstr>There are 26 = 64 possible node assignments. We could calculate the likelihood of each one, then sum them together, to get the total L(Data | Tree1).   </vt:lpstr>
      <vt:lpstr>We used discrete time units. Biology will want continuous time</vt:lpstr>
      <vt:lpstr>Continuous-Time Markov Models</vt:lpstr>
      <vt:lpstr>Our model of change depends on time: We must estimate branch lengths</vt:lpstr>
      <vt:lpstr>Probabilities are dependent on time</vt:lpstr>
      <vt:lpstr>PowerPoint 演示文稿</vt:lpstr>
      <vt:lpstr>A (very) simple phylogeny...</vt:lpstr>
      <vt:lpstr>A (very) simple phylogeny...</vt:lpstr>
      <vt:lpstr>A (very) simple phylogeny...</vt:lpstr>
      <vt:lpstr>A (very) simple phylogeny...</vt:lpstr>
      <vt:lpstr>A (very) simple phylogeny...</vt:lpstr>
      <vt:lpstr>One last bit...substitutions vs. "events" 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Pruning algorithm</vt:lpstr>
      <vt:lpstr>Pruning algorithm</vt:lpstr>
      <vt:lpstr>Pruning algorithm</vt:lpstr>
      <vt:lpstr>Pruning algorithm</vt:lpstr>
      <vt:lpstr>Pruning algorithm</vt:lpstr>
      <vt:lpstr>Pruning algorithm</vt:lpstr>
      <vt:lpstr>Pruning algorithm</vt:lpstr>
      <vt:lpstr>Pruning algorithm</vt:lpstr>
      <vt:lpstr>PowerPoint 演示文稿</vt:lpstr>
      <vt:lpstr>PowerPoint 演示文稿</vt:lpstr>
      <vt:lpstr>PowerPoint 演示文稿</vt:lpstr>
      <vt:lpstr>Jukes-Cantor Model (JC69)</vt:lpstr>
      <vt:lpstr>Jukes-Cantor Model (JC69)</vt:lpstr>
      <vt:lpstr>PowerPoint 演示文稿</vt:lpstr>
      <vt:lpstr>PowerPoint 演示文稿</vt:lpstr>
      <vt:lpstr>Returning to our original problem: </vt:lpstr>
      <vt:lpstr>Differences between statistical phylogenetics and parsimony</vt:lpstr>
      <vt:lpstr>Example: Parsimony says node 2 can be either A, C, or G with equal number of steps. </vt:lpstr>
      <vt:lpstr>Example: Likelihood will say that node 2 is most likely A. Why? 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Macroevolution &amp; Phylogenetics</dc:title>
  <dc:creator>juyeda</dc:creator>
  <cp:lastModifiedBy>juyeda</cp:lastModifiedBy>
  <cp:revision>19</cp:revision>
  <dcterms:created xsi:type="dcterms:W3CDTF">2020-09-01T12:31:07Z</dcterms:created>
  <dcterms:modified xsi:type="dcterms:W3CDTF">2020-09-01T12:31:07Z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1033-11.1.0.8865</vt:lpwstr>
  </property>
</Properties>
</file>